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81"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Gill Sans"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WwQSfqMAr700m5d5P59ANIthhv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D57D0-6CA9-45C5-B461-1FD40962105D}" v="2" dt="2022-09-26T13:10:24.589"/>
    <p1510:client id="{F436D2C7-6B25-4008-8BD9-5E39445572F9}" v="8" dt="2022-09-26T11:26:39.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av, Ankur GIZ IN" userId="846694ef-02c6-4bc2-8e5c-237817adb176" providerId="ADAL" clId="{6BBD57D0-6CA9-45C5-B461-1FD40962105D}"/>
    <pc:docChg chg="undo custSel modSld">
      <pc:chgData name="Yadav, Ankur GIZ IN" userId="846694ef-02c6-4bc2-8e5c-237817adb176" providerId="ADAL" clId="{6BBD57D0-6CA9-45C5-B461-1FD40962105D}" dt="2022-09-26T13:10:43.639" v="23" actId="20577"/>
      <pc:docMkLst>
        <pc:docMk/>
      </pc:docMkLst>
      <pc:sldChg chg="addSp modSp mod">
        <pc:chgData name="Yadav, Ankur GIZ IN" userId="846694ef-02c6-4bc2-8e5c-237817adb176" providerId="ADAL" clId="{6BBD57D0-6CA9-45C5-B461-1FD40962105D}" dt="2022-09-26T13:09:05.568" v="10" actId="207"/>
        <pc:sldMkLst>
          <pc:docMk/>
          <pc:sldMk cId="0" sldId="271"/>
        </pc:sldMkLst>
        <pc:spChg chg="add mod">
          <ac:chgData name="Yadav, Ankur GIZ IN" userId="846694ef-02c6-4bc2-8e5c-237817adb176" providerId="ADAL" clId="{6BBD57D0-6CA9-45C5-B461-1FD40962105D}" dt="2022-09-26T13:09:05.568" v="10" actId="207"/>
          <ac:spMkLst>
            <pc:docMk/>
            <pc:sldMk cId="0" sldId="271"/>
            <ac:spMk id="2" creationId="{15723277-156D-E085-1B1A-5F817724248D}"/>
          </ac:spMkLst>
        </pc:spChg>
        <pc:spChg chg="mod">
          <ac:chgData name="Yadav, Ankur GIZ IN" userId="846694ef-02c6-4bc2-8e5c-237817adb176" providerId="ADAL" clId="{6BBD57D0-6CA9-45C5-B461-1FD40962105D}" dt="2022-09-26T13:08:44.847" v="8" actId="6549"/>
          <ac:spMkLst>
            <pc:docMk/>
            <pc:sldMk cId="0" sldId="271"/>
            <ac:spMk id="204" creationId="{00000000-0000-0000-0000-000000000000}"/>
          </ac:spMkLst>
        </pc:spChg>
      </pc:sldChg>
      <pc:sldChg chg="modSp mod">
        <pc:chgData name="Yadav, Ankur GIZ IN" userId="846694ef-02c6-4bc2-8e5c-237817adb176" providerId="ADAL" clId="{6BBD57D0-6CA9-45C5-B461-1FD40962105D}" dt="2022-09-26T13:08:15.350" v="7" actId="20577"/>
        <pc:sldMkLst>
          <pc:docMk/>
          <pc:sldMk cId="1694379636" sldId="281"/>
        </pc:sldMkLst>
        <pc:spChg chg="mod">
          <ac:chgData name="Yadav, Ankur GIZ IN" userId="846694ef-02c6-4bc2-8e5c-237817adb176" providerId="ADAL" clId="{6BBD57D0-6CA9-45C5-B461-1FD40962105D}" dt="2022-09-26T13:08:15.350" v="7" actId="20577"/>
          <ac:spMkLst>
            <pc:docMk/>
            <pc:sldMk cId="1694379636" sldId="281"/>
            <ac:spMk id="3" creationId="{00000000-0000-0000-0000-000000000000}"/>
          </ac:spMkLst>
        </pc:spChg>
      </pc:sldChg>
      <pc:sldChg chg="modSp mod">
        <pc:chgData name="Yadav, Ankur GIZ IN" userId="846694ef-02c6-4bc2-8e5c-237817adb176" providerId="ADAL" clId="{6BBD57D0-6CA9-45C5-B461-1FD40962105D}" dt="2022-09-26T13:10:43.639" v="23" actId="20577"/>
        <pc:sldMkLst>
          <pc:docMk/>
          <pc:sldMk cId="1368446597" sldId="282"/>
        </pc:sldMkLst>
        <pc:spChg chg="mod">
          <ac:chgData name="Yadav, Ankur GIZ IN" userId="846694ef-02c6-4bc2-8e5c-237817adb176" providerId="ADAL" clId="{6BBD57D0-6CA9-45C5-B461-1FD40962105D}" dt="2022-09-26T13:09:33.467" v="11" actId="108"/>
          <ac:spMkLst>
            <pc:docMk/>
            <pc:sldMk cId="1368446597" sldId="282"/>
            <ac:spMk id="6" creationId="{00000000-0000-0000-0000-000000000000}"/>
          </ac:spMkLst>
        </pc:spChg>
        <pc:spChg chg="mod">
          <ac:chgData name="Yadav, Ankur GIZ IN" userId="846694ef-02c6-4bc2-8e5c-237817adb176" providerId="ADAL" clId="{6BBD57D0-6CA9-45C5-B461-1FD40962105D}" dt="2022-09-26T13:10:30.813" v="22" actId="403"/>
          <ac:spMkLst>
            <pc:docMk/>
            <pc:sldMk cId="1368446597" sldId="282"/>
            <ac:spMk id="7" creationId="{00000000-0000-0000-0000-000000000000}"/>
          </ac:spMkLst>
        </pc:spChg>
        <pc:graphicFrameChg chg="mod modGraphic">
          <ac:chgData name="Yadav, Ankur GIZ IN" userId="846694ef-02c6-4bc2-8e5c-237817adb176" providerId="ADAL" clId="{6BBD57D0-6CA9-45C5-B461-1FD40962105D}" dt="2022-09-26T13:10:43.639" v="23" actId="20577"/>
          <ac:graphicFrameMkLst>
            <pc:docMk/>
            <pc:sldMk cId="1368446597" sldId="282"/>
            <ac:graphicFrameMk id="5" creationId="{00000000-0000-0000-0000-000000000000}"/>
          </ac:graphicFrameMkLst>
        </pc:graphicFrameChg>
      </pc:sldChg>
    </pc:docChg>
  </pc:docChgLst>
  <pc:docChgLst>
    <pc:chgData name="Kartik Kapoor" userId="a45309d7300c318a" providerId="LiveId" clId="{F436D2C7-6B25-4008-8BD9-5E39445572F9}"/>
    <pc:docChg chg="undo custSel addSld delSld modSld sldOrd">
      <pc:chgData name="Kartik Kapoor" userId="a45309d7300c318a" providerId="LiveId" clId="{F436D2C7-6B25-4008-8BD9-5E39445572F9}" dt="2022-09-26T11:29:42.084" v="74" actId="20577"/>
      <pc:docMkLst>
        <pc:docMk/>
      </pc:docMkLst>
      <pc:sldChg chg="modSp mod">
        <pc:chgData name="Kartik Kapoor" userId="a45309d7300c318a" providerId="LiveId" clId="{F436D2C7-6B25-4008-8BD9-5E39445572F9}" dt="2022-09-26T11:10:51.529" v="19" actId="207"/>
        <pc:sldMkLst>
          <pc:docMk/>
          <pc:sldMk cId="0" sldId="256"/>
        </pc:sldMkLst>
        <pc:spChg chg="mod">
          <ac:chgData name="Kartik Kapoor" userId="a45309d7300c318a" providerId="LiveId" clId="{F436D2C7-6B25-4008-8BD9-5E39445572F9}" dt="2022-09-26T11:10:51.529" v="19" actId="207"/>
          <ac:spMkLst>
            <pc:docMk/>
            <pc:sldMk cId="0" sldId="256"/>
            <ac:spMk id="101" creationId="{00000000-0000-0000-0000-000000000000}"/>
          </ac:spMkLst>
        </pc:spChg>
      </pc:sldChg>
      <pc:sldChg chg="del">
        <pc:chgData name="Kartik Kapoor" userId="a45309d7300c318a" providerId="LiveId" clId="{F436D2C7-6B25-4008-8BD9-5E39445572F9}" dt="2022-09-26T11:11:45.727" v="26" actId="47"/>
        <pc:sldMkLst>
          <pc:docMk/>
          <pc:sldMk cId="0" sldId="258"/>
        </pc:sldMkLst>
      </pc:sldChg>
      <pc:sldChg chg="ord">
        <pc:chgData name="Kartik Kapoor" userId="a45309d7300c318a" providerId="LiveId" clId="{F436D2C7-6B25-4008-8BD9-5E39445572F9}" dt="2022-09-26T11:11:57.546" v="28"/>
        <pc:sldMkLst>
          <pc:docMk/>
          <pc:sldMk cId="0" sldId="260"/>
        </pc:sldMkLst>
      </pc:sldChg>
      <pc:sldChg chg="modSp mod">
        <pc:chgData name="Kartik Kapoor" userId="a45309d7300c318a" providerId="LiveId" clId="{F436D2C7-6B25-4008-8BD9-5E39445572F9}" dt="2022-09-26T11:13:09.615" v="31" actId="20577"/>
        <pc:sldMkLst>
          <pc:docMk/>
          <pc:sldMk cId="0" sldId="261"/>
        </pc:sldMkLst>
        <pc:spChg chg="mod">
          <ac:chgData name="Kartik Kapoor" userId="a45309d7300c318a" providerId="LiveId" clId="{F436D2C7-6B25-4008-8BD9-5E39445572F9}" dt="2022-09-26T11:13:09.615" v="31" actId="20577"/>
          <ac:spMkLst>
            <pc:docMk/>
            <pc:sldMk cId="0" sldId="261"/>
            <ac:spMk id="135" creationId="{00000000-0000-0000-0000-000000000000}"/>
          </ac:spMkLst>
        </pc:spChg>
      </pc:sldChg>
      <pc:sldChg chg="modSp mod">
        <pc:chgData name="Kartik Kapoor" userId="a45309d7300c318a" providerId="LiveId" clId="{F436D2C7-6B25-4008-8BD9-5E39445572F9}" dt="2022-09-26T11:09:01.451" v="1" actId="27636"/>
        <pc:sldMkLst>
          <pc:docMk/>
          <pc:sldMk cId="0" sldId="262"/>
        </pc:sldMkLst>
        <pc:spChg chg="mod">
          <ac:chgData name="Kartik Kapoor" userId="a45309d7300c318a" providerId="LiveId" clId="{F436D2C7-6B25-4008-8BD9-5E39445572F9}" dt="2022-09-26T11:09:01.451" v="1" actId="27636"/>
          <ac:spMkLst>
            <pc:docMk/>
            <pc:sldMk cId="0" sldId="262"/>
            <ac:spMk id="141" creationId="{00000000-0000-0000-0000-000000000000}"/>
          </ac:spMkLst>
        </pc:spChg>
      </pc:sldChg>
      <pc:sldChg chg="modSp mod">
        <pc:chgData name="Kartik Kapoor" userId="a45309d7300c318a" providerId="LiveId" clId="{F436D2C7-6B25-4008-8BD9-5E39445572F9}" dt="2022-09-26T11:09:01.691" v="2" actId="27636"/>
        <pc:sldMkLst>
          <pc:docMk/>
          <pc:sldMk cId="0" sldId="267"/>
        </pc:sldMkLst>
        <pc:spChg chg="mod">
          <ac:chgData name="Kartik Kapoor" userId="a45309d7300c318a" providerId="LiveId" clId="{F436D2C7-6B25-4008-8BD9-5E39445572F9}" dt="2022-09-26T11:09:01.691" v="2" actId="27636"/>
          <ac:spMkLst>
            <pc:docMk/>
            <pc:sldMk cId="0" sldId="267"/>
            <ac:spMk id="175" creationId="{00000000-0000-0000-0000-000000000000}"/>
          </ac:spMkLst>
        </pc:spChg>
      </pc:sldChg>
      <pc:sldChg chg="modSp mod">
        <pc:chgData name="Kartik Kapoor" userId="a45309d7300c318a" providerId="LiveId" clId="{F436D2C7-6B25-4008-8BD9-5E39445572F9}" dt="2022-09-26T11:29:33.857" v="63" actId="20577"/>
        <pc:sldMkLst>
          <pc:docMk/>
          <pc:sldMk cId="0" sldId="270"/>
        </pc:sldMkLst>
        <pc:spChg chg="mod">
          <ac:chgData name="Kartik Kapoor" userId="a45309d7300c318a" providerId="LiveId" clId="{F436D2C7-6B25-4008-8BD9-5E39445572F9}" dt="2022-09-26T11:29:33.857" v="63" actId="20577"/>
          <ac:spMkLst>
            <pc:docMk/>
            <pc:sldMk cId="0" sldId="270"/>
            <ac:spMk id="195" creationId="{00000000-0000-0000-0000-000000000000}"/>
          </ac:spMkLst>
        </pc:spChg>
      </pc:sldChg>
      <pc:sldChg chg="modSp mod">
        <pc:chgData name="Kartik Kapoor" userId="a45309d7300c318a" providerId="LiveId" clId="{F436D2C7-6B25-4008-8BD9-5E39445572F9}" dt="2022-09-26T11:29:42.084" v="74" actId="20577"/>
        <pc:sldMkLst>
          <pc:docMk/>
          <pc:sldMk cId="0" sldId="271"/>
        </pc:sldMkLst>
        <pc:spChg chg="mod">
          <ac:chgData name="Kartik Kapoor" userId="a45309d7300c318a" providerId="LiveId" clId="{F436D2C7-6B25-4008-8BD9-5E39445572F9}" dt="2022-09-26T11:29:42.084" v="74" actId="20577"/>
          <ac:spMkLst>
            <pc:docMk/>
            <pc:sldMk cId="0" sldId="271"/>
            <ac:spMk id="202" creationId="{00000000-0000-0000-0000-000000000000}"/>
          </ac:spMkLst>
        </pc:spChg>
      </pc:sldChg>
      <pc:sldChg chg="addSp delSp modSp add mod ord">
        <pc:chgData name="Kartik Kapoor" userId="a45309d7300c318a" providerId="LiveId" clId="{F436D2C7-6B25-4008-8BD9-5E39445572F9}" dt="2022-09-26T11:11:59.005" v="30"/>
        <pc:sldMkLst>
          <pc:docMk/>
          <pc:sldMk cId="1694379636" sldId="281"/>
        </pc:sldMkLst>
        <pc:spChg chg="del mod">
          <ac:chgData name="Kartik Kapoor" userId="a45309d7300c318a" providerId="LiveId" clId="{F436D2C7-6B25-4008-8BD9-5E39445572F9}" dt="2022-09-26T11:10:28.586" v="12" actId="478"/>
          <ac:spMkLst>
            <pc:docMk/>
            <pc:sldMk cId="1694379636" sldId="281"/>
            <ac:spMk id="2" creationId="{00000000-0000-0000-0000-000000000000}"/>
          </ac:spMkLst>
        </pc:spChg>
        <pc:spChg chg="mod">
          <ac:chgData name="Kartik Kapoor" userId="a45309d7300c318a" providerId="LiveId" clId="{F436D2C7-6B25-4008-8BD9-5E39445572F9}" dt="2022-09-26T11:11:23.334" v="25" actId="208"/>
          <ac:spMkLst>
            <pc:docMk/>
            <pc:sldMk cId="1694379636" sldId="281"/>
            <ac:spMk id="3" creationId="{00000000-0000-0000-0000-000000000000}"/>
          </ac:spMkLst>
        </pc:spChg>
        <pc:spChg chg="add mod">
          <ac:chgData name="Kartik Kapoor" userId="a45309d7300c318a" providerId="LiveId" clId="{F436D2C7-6B25-4008-8BD9-5E39445572F9}" dt="2022-09-26T11:10:39.016" v="18" actId="1076"/>
          <ac:spMkLst>
            <pc:docMk/>
            <pc:sldMk cId="1694379636" sldId="281"/>
            <ac:spMk id="6" creationId="{1E50286A-9805-61A3-FC9C-96E14C36524C}"/>
          </ac:spMkLst>
        </pc:spChg>
        <pc:picChg chg="del">
          <ac:chgData name="Kartik Kapoor" userId="a45309d7300c318a" providerId="LiveId" clId="{F436D2C7-6B25-4008-8BD9-5E39445572F9}" dt="2022-09-26T11:10:11.249" v="9" actId="478"/>
          <ac:picMkLst>
            <pc:docMk/>
            <pc:sldMk cId="1694379636" sldId="281"/>
            <ac:picMk id="4" creationId="{00000000-0000-0000-0000-000000000000}"/>
          </ac:picMkLst>
        </pc:picChg>
      </pc:sldChg>
      <pc:sldChg chg="add del">
        <pc:chgData name="Kartik Kapoor" userId="a45309d7300c318a" providerId="LiveId" clId="{F436D2C7-6B25-4008-8BD9-5E39445572F9}" dt="2022-09-26T11:09:10.230" v="3" actId="47"/>
        <pc:sldMkLst>
          <pc:docMk/>
          <pc:sldMk cId="2320619602" sldId="281"/>
        </pc:sldMkLst>
      </pc:sldChg>
      <pc:sldChg chg="delSp modSp add mod">
        <pc:chgData name="Kartik Kapoor" userId="a45309d7300c318a" providerId="LiveId" clId="{F436D2C7-6B25-4008-8BD9-5E39445572F9}" dt="2022-09-26T11:26:58.167" v="54" actId="478"/>
        <pc:sldMkLst>
          <pc:docMk/>
          <pc:sldMk cId="1368446597" sldId="282"/>
        </pc:sldMkLst>
        <pc:spChg chg="mod">
          <ac:chgData name="Kartik Kapoor" userId="a45309d7300c318a" providerId="LiveId" clId="{F436D2C7-6B25-4008-8BD9-5E39445572F9}" dt="2022-09-26T11:26:52.835" v="53" actId="20577"/>
          <ac:spMkLst>
            <pc:docMk/>
            <pc:sldMk cId="1368446597" sldId="282"/>
            <ac:spMk id="6" creationId="{00000000-0000-0000-0000-000000000000}"/>
          </ac:spMkLst>
        </pc:spChg>
        <pc:spChg chg="mod">
          <ac:chgData name="Kartik Kapoor" userId="a45309d7300c318a" providerId="LiveId" clId="{F436D2C7-6B25-4008-8BD9-5E39445572F9}" dt="2022-09-26T11:26:02.167" v="34" actId="207"/>
          <ac:spMkLst>
            <pc:docMk/>
            <pc:sldMk cId="1368446597" sldId="282"/>
            <ac:spMk id="7" creationId="{00000000-0000-0000-0000-000000000000}"/>
          </ac:spMkLst>
        </pc:spChg>
        <pc:graphicFrameChg chg="modGraphic">
          <ac:chgData name="Kartik Kapoor" userId="a45309d7300c318a" providerId="LiveId" clId="{F436D2C7-6B25-4008-8BD9-5E39445572F9}" dt="2022-09-26T11:26:20.233" v="40" actId="207"/>
          <ac:graphicFrameMkLst>
            <pc:docMk/>
            <pc:sldMk cId="1368446597" sldId="282"/>
            <ac:graphicFrameMk id="5" creationId="{00000000-0000-0000-0000-000000000000}"/>
          </ac:graphicFrameMkLst>
        </pc:graphicFrameChg>
        <pc:picChg chg="del">
          <ac:chgData name="Kartik Kapoor" userId="a45309d7300c318a" providerId="LiveId" clId="{F436D2C7-6B25-4008-8BD9-5E39445572F9}" dt="2022-09-26T11:26:58.167" v="54" actId="478"/>
          <ac:picMkLst>
            <pc:docMk/>
            <pc:sldMk cId="1368446597" sldId="282"/>
            <ac:picMk id="8" creationId="{00000000-0000-0000-0000-000000000000}"/>
          </ac:picMkLst>
        </pc:picChg>
      </pc:sldChg>
      <pc:sldMasterChg chg="delSldLayout">
        <pc:chgData name="Kartik Kapoor" userId="a45309d7300c318a" providerId="LiveId" clId="{F436D2C7-6B25-4008-8BD9-5E39445572F9}" dt="2022-09-26T11:09:10.230" v="3" actId="47"/>
        <pc:sldMasterMkLst>
          <pc:docMk/>
          <pc:sldMasterMk cId="0" sldId="2147483648"/>
        </pc:sldMasterMkLst>
        <pc:sldLayoutChg chg="del">
          <pc:chgData name="Kartik Kapoor" userId="a45309d7300c318a" providerId="LiveId" clId="{F436D2C7-6B25-4008-8BD9-5E39445572F9}" dt="2022-09-26T11:09:10.230" v="3" actId="47"/>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Specific Field level</a:t>
            </a:r>
            <a:endParaRPr/>
          </a:p>
        </p:txBody>
      </p:sp>
      <p:sp>
        <p:nvSpPr>
          <p:cNvPr id="118" name="Google Shape;1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Directions by CPCB for SUPs</a:t>
            </a:r>
            <a:endParaRPr/>
          </a:p>
        </p:txBody>
      </p:sp>
      <p:sp>
        <p:nvSpPr>
          <p:cNvPr id="152" name="Google Shape;15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5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1"/>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2" name="Google Shape;22;p5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1"/>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60"/>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0"/>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93" name="Google Shape;93;p60"/>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C021C-CFFE-438F-81EB-344E6D83FD2A}" type="datetimeFigureOut">
              <a:rPr lang="en-IN" smtClean="0"/>
              <a:pPr/>
              <a:t>26-09-2022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0D9309-BF1B-4331-B52D-EDA8A633251B}" type="slidenum">
              <a:rPr lang="en-IN" smtClean="0"/>
              <a:pPr/>
              <a:t>‹#›</a:t>
            </a:fld>
            <a:endParaRPr lang="en-IN"/>
          </a:p>
        </p:txBody>
      </p:sp>
    </p:spTree>
    <p:extLst>
      <p:ext uri="{BB962C8B-B14F-4D97-AF65-F5344CB8AC3E}">
        <p14:creationId xmlns:p14="http://schemas.microsoft.com/office/powerpoint/2010/main" val="50075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52"/>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2"/>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9" name="Google Shape;29;p52"/>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0" name="Google Shape;30;p5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50"/>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0"/>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0"/>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37" name="Google Shape;37;p50"/>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0"/>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53"/>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3"/>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600"/>
              <a:buFont typeface="Gill Sans"/>
              <a:buNone/>
              <a:defRPr sz="3600" b="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3"/>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656"/>
              <a:buNone/>
              <a:defRPr sz="1800" cap="none">
                <a:solidFill>
                  <a:schemeClr val="accent2"/>
                </a:solidFill>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44" name="Google Shape;44;p5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54"/>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4"/>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1" name="Google Shape;51;p54"/>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2" name="Google Shape;52;p54"/>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3" name="Google Shape;53;p54"/>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4" name="Google Shape;54;p5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55"/>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5"/>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57"/>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7"/>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F276A"/>
              </a:buClr>
              <a:buSzPts val="2000"/>
              <a:buFont typeface="Gill Sans"/>
              <a:buNone/>
              <a:defRPr sz="2000" b="0">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lnSpc>
                <a:spcPct val="100000"/>
              </a:lnSpc>
              <a:spcBef>
                <a:spcPts val="600"/>
              </a:spcBef>
              <a:spcAft>
                <a:spcPts val="0"/>
              </a:spcAft>
              <a:buSzPts val="1656"/>
              <a:buChar char="◼"/>
              <a:defRPr sz="1800">
                <a:solidFill>
                  <a:schemeClr val="dk2"/>
                </a:solidFill>
              </a:defRPr>
            </a:lvl2pPr>
            <a:lvl3pPr marL="1371600" lvl="2" indent="-322072" algn="l">
              <a:lnSpc>
                <a:spcPct val="100000"/>
              </a:lnSpc>
              <a:spcBef>
                <a:spcPts val="600"/>
              </a:spcBef>
              <a:spcAft>
                <a:spcPts val="0"/>
              </a:spcAft>
              <a:buSzPts val="1472"/>
              <a:buChar char="◼"/>
              <a:defRPr sz="1600">
                <a:solidFill>
                  <a:schemeClr val="dk2"/>
                </a:solidFill>
              </a:defRPr>
            </a:lvl3pPr>
            <a:lvl4pPr marL="1828800" lvl="3" indent="-310388" algn="l">
              <a:lnSpc>
                <a:spcPct val="100000"/>
              </a:lnSpc>
              <a:spcBef>
                <a:spcPts val="600"/>
              </a:spcBef>
              <a:spcAft>
                <a:spcPts val="0"/>
              </a:spcAft>
              <a:buSzPts val="1288"/>
              <a:buChar char="◼"/>
              <a:defRPr sz="1400">
                <a:solidFill>
                  <a:schemeClr val="dk2"/>
                </a:solidFill>
              </a:defRPr>
            </a:lvl4pPr>
            <a:lvl5pPr marL="2286000" lvl="4" indent="-310388" algn="l">
              <a:lnSpc>
                <a:spcPct val="100000"/>
              </a:lnSpc>
              <a:spcBef>
                <a:spcPts val="600"/>
              </a:spcBef>
              <a:spcAft>
                <a:spcPts val="0"/>
              </a:spcAft>
              <a:buSzPts val="1288"/>
              <a:buChar char="◼"/>
              <a:defRPr sz="1400">
                <a:solidFill>
                  <a:schemeClr val="dk2"/>
                </a:solidFill>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71" name="Google Shape;71;p57"/>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220"/>
              </a:spcBef>
              <a:spcAft>
                <a:spcPts val="0"/>
              </a:spcAft>
              <a:buSzPts val="1012"/>
              <a:buNone/>
              <a:defRPr sz="1100">
                <a:solidFill>
                  <a:schemeClr val="lt1"/>
                </a:solidFill>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2" name="Google Shape;72;p5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58"/>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8"/>
          <p:cNvSpPr>
            <a:spLocks noGrp="1"/>
          </p:cNvSpPr>
          <p:nvPr>
            <p:ph type="pic" idx="2"/>
          </p:nvPr>
        </p:nvSpPr>
        <p:spPr>
          <a:xfrm>
            <a:off x="447817" y="599725"/>
            <a:ext cx="11290859" cy="3557252"/>
          </a:xfrm>
          <a:prstGeom prst="rect">
            <a:avLst/>
          </a:prstGeom>
          <a:noFill/>
          <a:ln>
            <a:noFill/>
          </a:ln>
        </p:spPr>
      </p:sp>
      <p:sp>
        <p:nvSpPr>
          <p:cNvPr id="78" name="Google Shape;78;p58"/>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9" name="Google Shape;79;p5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59"/>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9"/>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6" name="Google Shape;86;p5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49"/>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4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4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4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9"/>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9"/>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9"/>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576756" y="7432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APPLICATION FORM FORMAT </a:t>
            </a:r>
            <a:endParaRPr/>
          </a:p>
        </p:txBody>
      </p:sp>
      <p:sp>
        <p:nvSpPr>
          <p:cNvPr id="101" name="Google Shape;101;p15"/>
          <p:cNvSpPr txBox="1">
            <a:spLocks noGrp="1"/>
          </p:cNvSpPr>
          <p:nvPr>
            <p:ph type="body" idx="1"/>
          </p:nvPr>
        </p:nvSpPr>
        <p:spPr>
          <a:xfrm>
            <a:off x="576756" y="2126388"/>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sz="2400" dirty="0"/>
              <a:t>Part A: </a:t>
            </a:r>
            <a:r>
              <a:rPr lang="en-US" sz="2400" dirty="0">
                <a:solidFill>
                  <a:srgbClr val="535353"/>
                </a:solidFill>
              </a:rPr>
              <a:t>General</a:t>
            </a:r>
            <a:r>
              <a:rPr lang="en-US" sz="2400" dirty="0"/>
              <a:t> Details</a:t>
            </a:r>
            <a:endParaRPr sz="2400" dirty="0"/>
          </a:p>
          <a:p>
            <a:pPr marL="306000" lvl="0" indent="-306000" algn="l" rtl="0">
              <a:lnSpc>
                <a:spcPct val="100000"/>
              </a:lnSpc>
              <a:spcBef>
                <a:spcPts val="960"/>
              </a:spcBef>
              <a:spcAft>
                <a:spcPts val="0"/>
              </a:spcAft>
              <a:buSzPts val="1656"/>
              <a:buChar char="◼"/>
            </a:pPr>
            <a:r>
              <a:rPr lang="en-US" sz="2400" dirty="0"/>
              <a:t>Part B: Effluent &amp; Emissions </a:t>
            </a:r>
            <a:endParaRPr sz="2400" dirty="0"/>
          </a:p>
          <a:p>
            <a:pPr marL="306000" lvl="0" indent="-306000" algn="l" rtl="0">
              <a:lnSpc>
                <a:spcPct val="100000"/>
              </a:lnSpc>
              <a:spcBef>
                <a:spcPts val="960"/>
              </a:spcBef>
              <a:spcAft>
                <a:spcPts val="0"/>
              </a:spcAft>
              <a:buSzPts val="1656"/>
              <a:buChar char="◼"/>
            </a:pPr>
            <a:r>
              <a:rPr lang="en-US" sz="2400" dirty="0"/>
              <a:t>Part C: Procurement/ Sales/ Waste Generation </a:t>
            </a:r>
            <a:endParaRPr sz="2400" dirty="0"/>
          </a:p>
          <a:p>
            <a:pPr marL="306000" lvl="0" indent="-306000" algn="l" rtl="0">
              <a:lnSpc>
                <a:spcPct val="100000"/>
              </a:lnSpc>
              <a:spcBef>
                <a:spcPts val="960"/>
              </a:spcBef>
              <a:spcAft>
                <a:spcPts val="0"/>
              </a:spcAft>
              <a:buSzPts val="1656"/>
              <a:buChar char="◼"/>
            </a:pPr>
            <a:r>
              <a:rPr lang="en-US" sz="2400" dirty="0"/>
              <a:t>Part D: EPR Action Plan </a:t>
            </a:r>
            <a:endParaRPr sz="2400" dirty="0"/>
          </a:p>
          <a:p>
            <a:pPr marL="306000" lvl="0" indent="-200844" algn="l" rtl="0">
              <a:lnSpc>
                <a:spcPct val="100000"/>
              </a:lnSpc>
              <a:spcBef>
                <a:spcPts val="960"/>
              </a:spcBef>
              <a:spcAft>
                <a:spcPts val="0"/>
              </a:spcAft>
              <a:buSzPts val="1656"/>
              <a:buNone/>
            </a:pPr>
            <a:endParaRPr sz="2400" dirty="0"/>
          </a:p>
          <a:p>
            <a:pPr marL="306000" lvl="0" indent="-200844" algn="l" rtl="0">
              <a:lnSpc>
                <a:spcPct val="100000"/>
              </a:lnSpc>
              <a:spcBef>
                <a:spcPts val="960"/>
              </a:spcBef>
              <a:spcAft>
                <a:spcPts val="0"/>
              </a:spcAft>
              <a:buSzPts val="1656"/>
              <a:buNone/>
            </a:pP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PART B: EMISSIONS AND EFFLUENT RELATED DETAILS</a:t>
            </a:r>
            <a:endParaRPr/>
          </a:p>
        </p:txBody>
      </p:sp>
      <p:sp>
        <p:nvSpPr>
          <p:cNvPr id="162" name="Google Shape;162;p24"/>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6: Consent details of production facility - Validity date &amp; CTO (Air/Water)  document to be uploaded</a:t>
            </a:r>
            <a:endParaRPr/>
          </a:p>
          <a:p>
            <a:pPr marL="306000" lvl="0" indent="-306000" algn="l" rtl="0">
              <a:lnSpc>
                <a:spcPct val="100000"/>
              </a:lnSpc>
              <a:spcBef>
                <a:spcPts val="960"/>
              </a:spcBef>
              <a:spcAft>
                <a:spcPts val="0"/>
              </a:spcAft>
              <a:buSzPts val="1656"/>
              <a:buChar char="◼"/>
            </a:pPr>
            <a:r>
              <a:rPr lang="en-US"/>
              <a:t>Consent to be valid on the date of application </a:t>
            </a:r>
            <a:endParaRPr/>
          </a:p>
          <a:p>
            <a:pPr marL="306000" lvl="0" indent="-306000" algn="l" rtl="0">
              <a:lnSpc>
                <a:spcPct val="100000"/>
              </a:lnSpc>
              <a:spcBef>
                <a:spcPts val="960"/>
              </a:spcBef>
              <a:spcAft>
                <a:spcPts val="0"/>
              </a:spcAft>
              <a:buSzPts val="1656"/>
              <a:buChar char="◼"/>
            </a:pPr>
            <a:r>
              <a:rPr lang="en-US"/>
              <a:t>Applicable for entities having production units</a:t>
            </a:r>
            <a:endParaRPr/>
          </a:p>
          <a:p>
            <a:pPr marL="306000" lvl="0" indent="-306000" algn="l" rtl="0">
              <a:lnSpc>
                <a:spcPct val="100000"/>
              </a:lnSpc>
              <a:spcBef>
                <a:spcPts val="960"/>
              </a:spcBef>
              <a:spcAft>
                <a:spcPts val="0"/>
              </a:spcAft>
              <a:buSzPts val="1656"/>
              <a:buChar char="◼"/>
            </a:pPr>
            <a:r>
              <a:rPr lang="en-US"/>
              <a:t>Optional for Brandowners/ Importers</a:t>
            </a:r>
            <a:endParaRPr/>
          </a:p>
          <a:p>
            <a:pPr marL="306000" lvl="0" indent="-306000" algn="l" rtl="0">
              <a:lnSpc>
                <a:spcPct val="100000"/>
              </a:lnSpc>
              <a:spcBef>
                <a:spcPts val="960"/>
              </a:spcBef>
              <a:spcAft>
                <a:spcPts val="0"/>
              </a:spcAft>
              <a:buSzPts val="1656"/>
              <a:buChar char="◼"/>
            </a:pPr>
            <a:r>
              <a:rPr lang="en-US"/>
              <a:t>Mandatory for Producers </a:t>
            </a:r>
            <a:endParaRPr/>
          </a:p>
          <a:p>
            <a:pPr marL="306000" lvl="0" indent="-200844" algn="l" rtl="0">
              <a:lnSpc>
                <a:spcPct val="100000"/>
              </a:lnSpc>
              <a:spcBef>
                <a:spcPts val="960"/>
              </a:spcBef>
              <a:spcAft>
                <a:spcPts val="0"/>
              </a:spcAft>
              <a:buSzPts val="1656"/>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68" name="Google Shape;168;p25" descr="A screenshot of a computer&#10;&#10;Description automatically generated"/>
          <p:cNvPicPr preferRelativeResize="0">
            <a:picLocks noGrp="1"/>
          </p:cNvPicPr>
          <p:nvPr>
            <p:ph type="body" idx="1"/>
          </p:nvPr>
        </p:nvPicPr>
        <p:blipFill rotWithShape="1">
          <a:blip r:embed="rId3">
            <a:alphaModFix/>
          </a:blip>
          <a:srcRect t="15765"/>
          <a:stretch/>
        </p:blipFill>
        <p:spPr>
          <a:xfrm>
            <a:off x="4014763" y="2321960"/>
            <a:ext cx="7596045" cy="3433192"/>
          </a:xfrm>
          <a:prstGeom prst="rect">
            <a:avLst/>
          </a:prstGeom>
          <a:noFill/>
          <a:ln>
            <a:noFill/>
          </a:ln>
        </p:spPr>
      </p:pic>
      <p:sp>
        <p:nvSpPr>
          <p:cNvPr id="169" name="Google Shape;169;p25"/>
          <p:cNvSpPr txBox="1"/>
          <p:nvPr/>
        </p:nvSpPr>
        <p:spPr>
          <a:xfrm>
            <a:off x="581192" y="2132817"/>
            <a:ext cx="2597832"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B: </a:t>
            </a:r>
            <a:r>
              <a:rPr lang="en-US" sz="1800" b="0" i="0" u="none" strike="noStrike" cap="none">
                <a:solidFill>
                  <a:schemeClr val="dk1"/>
                </a:solidFill>
                <a:latin typeface="Gill Sans"/>
                <a:ea typeface="Gill Sans"/>
                <a:cs typeface="Gill Sans"/>
                <a:sym typeface="Gill Sans"/>
              </a:rPr>
              <a:t>Details of state wise consents(consent to operate (CTO) document provided by SPCB for liquid effluent and gaseous emissions) where the producer has its operating units should be provided.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Also combined consent copies pertaining to air and water acts should be uploaded.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PART C: PROCUREMENT/ SALES/ WASTE GENERATION</a:t>
            </a:r>
            <a:endParaRPr/>
          </a:p>
        </p:txBody>
      </p:sp>
      <p:sp>
        <p:nvSpPr>
          <p:cNvPr id="175" name="Google Shape;175;p26"/>
          <p:cNvSpPr txBox="1">
            <a:spLocks noGrp="1"/>
          </p:cNvSpPr>
          <p:nvPr>
            <p:ph type="body" idx="1"/>
          </p:nvPr>
        </p:nvSpPr>
        <p:spPr>
          <a:xfrm>
            <a:off x="581192" y="2180496"/>
            <a:ext cx="11029615" cy="429222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PIBOs to indicate plastic waste generation details equivalent to plastic packaging qty placed in market </a:t>
            </a:r>
            <a:endParaRPr/>
          </a:p>
          <a:p>
            <a:pPr marL="306000" lvl="0" indent="-306000" algn="l" rtl="0">
              <a:lnSpc>
                <a:spcPct val="100000"/>
              </a:lnSpc>
              <a:spcBef>
                <a:spcPts val="960"/>
              </a:spcBef>
              <a:spcAft>
                <a:spcPts val="0"/>
              </a:spcAft>
              <a:buSzPts val="1656"/>
              <a:buChar char="◼"/>
            </a:pPr>
            <a:r>
              <a:rPr lang="en-US"/>
              <a:t>Irrespective of the fact that commodity with plastic packaging / plastic packaging is directly / indirectly sold to end-users</a:t>
            </a:r>
            <a:endParaRPr/>
          </a:p>
          <a:p>
            <a:pPr marL="306000" lvl="0" indent="-306000" algn="l" rtl="0">
              <a:lnSpc>
                <a:spcPct val="100000"/>
              </a:lnSpc>
              <a:spcBef>
                <a:spcPts val="960"/>
              </a:spcBef>
              <a:spcAft>
                <a:spcPts val="0"/>
              </a:spcAft>
              <a:buSzPts val="1656"/>
              <a:buChar char="◼"/>
            </a:pPr>
            <a:r>
              <a:rPr lang="en-US"/>
              <a:t>Plastic Waste category should match with the commodity with plastic packaging / plastic packaging marketed</a:t>
            </a:r>
            <a:endParaRPr/>
          </a:p>
          <a:p>
            <a:pPr marL="306000" lvl="0" indent="-306000" algn="l" rtl="0">
              <a:lnSpc>
                <a:spcPct val="100000"/>
              </a:lnSpc>
              <a:spcBef>
                <a:spcPts val="960"/>
              </a:spcBef>
              <a:spcAft>
                <a:spcPts val="0"/>
              </a:spcAft>
              <a:buSzPts val="1656"/>
              <a:buChar char="◼"/>
            </a:pPr>
            <a:r>
              <a:rPr lang="en-US"/>
              <a:t>Plastic waste quantity should match with the plastic consumed in plastic packaging</a:t>
            </a:r>
            <a:endParaRPr/>
          </a:p>
          <a:p>
            <a:pPr marL="306000" lvl="0" indent="-306000" algn="l" rtl="0">
              <a:lnSpc>
                <a:spcPct val="100000"/>
              </a:lnSpc>
              <a:spcBef>
                <a:spcPts val="960"/>
              </a:spcBef>
              <a:spcAft>
                <a:spcPts val="0"/>
              </a:spcAft>
              <a:buSzPts val="1656"/>
              <a:buChar char="◼"/>
            </a:pPr>
            <a:r>
              <a:rPr lang="en-US"/>
              <a:t>Entity category ( P/I/BO/Recycler) &amp; Contact details</a:t>
            </a:r>
            <a:endParaRPr/>
          </a:p>
          <a:p>
            <a:pPr marL="306000" lvl="0" indent="-306000" algn="l" rtl="0">
              <a:lnSpc>
                <a:spcPct val="100000"/>
              </a:lnSpc>
              <a:spcBef>
                <a:spcPts val="960"/>
              </a:spcBef>
              <a:spcAft>
                <a:spcPts val="0"/>
              </a:spcAft>
              <a:buSzPts val="1656"/>
              <a:buChar char="◼"/>
            </a:pPr>
            <a:r>
              <a:rPr lang="en-US"/>
              <a:t>Quantity , type of plastic, category of plastic to be reported</a:t>
            </a:r>
            <a:endParaRPr/>
          </a:p>
          <a:p>
            <a:pPr marL="306000" lvl="0" indent="-306000" algn="l" rtl="0">
              <a:lnSpc>
                <a:spcPct val="100000"/>
              </a:lnSpc>
              <a:spcBef>
                <a:spcPts val="960"/>
              </a:spcBef>
              <a:spcAft>
                <a:spcPts val="0"/>
              </a:spcAft>
              <a:buSzPts val="1656"/>
              <a:buChar char="◼"/>
            </a:pPr>
            <a:r>
              <a:rPr lang="en-US"/>
              <a:t>Details of Registered/Unregistered entities to be provided separately </a:t>
            </a:r>
            <a:endParaRPr/>
          </a:p>
          <a:p>
            <a:pPr marL="306000" lvl="0" indent="-306000" algn="l" rtl="0">
              <a:lnSpc>
                <a:spcPct val="100000"/>
              </a:lnSpc>
              <a:spcBef>
                <a:spcPts val="960"/>
              </a:spcBef>
              <a:spcAft>
                <a:spcPts val="0"/>
              </a:spcAft>
              <a:buSzPts val="1656"/>
              <a:buChar char="◼"/>
            </a:pPr>
            <a:r>
              <a:rPr lang="en-US"/>
              <a:t>Sales figures to be reported by Producers/ Importers</a:t>
            </a:r>
            <a:endParaRPr/>
          </a:p>
          <a:p>
            <a:pPr marL="306000" lvl="0" indent="-306000" algn="l" rtl="0">
              <a:lnSpc>
                <a:spcPct val="100000"/>
              </a:lnSpc>
              <a:spcBef>
                <a:spcPts val="960"/>
              </a:spcBef>
              <a:spcAft>
                <a:spcPts val="0"/>
              </a:spcAft>
              <a:buSzPts val="1656"/>
              <a:buChar char="◼"/>
            </a:pPr>
            <a:r>
              <a:rPr lang="en-US"/>
              <a:t>EPR target to be reduced by target sold to registered entities ( Producers/ Brandowners) </a:t>
            </a:r>
            <a:endParaRPr/>
          </a:p>
          <a:p>
            <a:pPr marL="306000" lvl="0" indent="-306000" algn="l" rtl="0">
              <a:lnSpc>
                <a:spcPct val="100000"/>
              </a:lnSpc>
              <a:spcBef>
                <a:spcPts val="960"/>
              </a:spcBef>
              <a:spcAft>
                <a:spcPts val="0"/>
              </a:spcAft>
              <a:buSzPts val="1656"/>
              <a:buChar char="◼"/>
            </a:pPr>
            <a:r>
              <a:rPr lang="en-US"/>
              <a:t>Cross validation included between sales to PIBOs</a:t>
            </a:r>
            <a:endParaRPr/>
          </a:p>
          <a:p>
            <a:pPr marL="306000" lvl="0" indent="-200844" algn="l" rtl="0">
              <a:lnSpc>
                <a:spcPct val="100000"/>
              </a:lnSpc>
              <a:spcBef>
                <a:spcPts val="960"/>
              </a:spcBef>
              <a:spcAft>
                <a:spcPts val="0"/>
              </a:spcAft>
              <a:buSzPts val="1656"/>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81" name="Google Shape;181;p27" descr="Graphical user interface, table&#10;&#10;Description automatically generated"/>
          <p:cNvPicPr preferRelativeResize="0">
            <a:picLocks noGrp="1"/>
          </p:cNvPicPr>
          <p:nvPr>
            <p:ph type="body" idx="1"/>
          </p:nvPr>
        </p:nvPicPr>
        <p:blipFill rotWithShape="1">
          <a:blip r:embed="rId3">
            <a:alphaModFix/>
          </a:blip>
          <a:srcRect t="15230"/>
          <a:stretch/>
        </p:blipFill>
        <p:spPr>
          <a:xfrm>
            <a:off x="3830281" y="2198669"/>
            <a:ext cx="7883269" cy="3585680"/>
          </a:xfrm>
          <a:prstGeom prst="rect">
            <a:avLst/>
          </a:prstGeom>
          <a:noFill/>
          <a:ln>
            <a:noFill/>
          </a:ln>
        </p:spPr>
      </p:pic>
      <p:sp>
        <p:nvSpPr>
          <p:cNvPr id="182" name="Google Shape;182;p27"/>
          <p:cNvSpPr txBox="1"/>
          <p:nvPr/>
        </p:nvSpPr>
        <p:spPr>
          <a:xfrm>
            <a:off x="581192" y="2305650"/>
            <a:ext cx="3143371"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C: </a:t>
            </a:r>
            <a:r>
              <a:rPr lang="en-US" sz="1800" b="0" i="0" u="none" strike="noStrike" cap="none">
                <a:solidFill>
                  <a:schemeClr val="dk1"/>
                </a:solidFill>
                <a:latin typeface="Gill Sans"/>
                <a:ea typeface="Gill Sans"/>
                <a:cs typeface="Gill Sans"/>
                <a:sym typeface="Gill Sans"/>
              </a:rPr>
              <a:t>Producer should provide the state wise and category wise generation of plastic waste (both pre-consumer and post-consumer)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Percent of recycled plastic should be provided for these categories.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88" name="Google Shape;188;p28" descr="Graphical user interface, text, application, email&#10;&#10;Description automatically generated"/>
          <p:cNvPicPr preferRelativeResize="0">
            <a:picLocks noGrp="1"/>
          </p:cNvPicPr>
          <p:nvPr>
            <p:ph type="body" idx="1"/>
          </p:nvPr>
        </p:nvPicPr>
        <p:blipFill rotWithShape="1">
          <a:blip r:embed="rId3">
            <a:alphaModFix/>
          </a:blip>
          <a:srcRect l="701" t="16676" r="1200" b="8034"/>
          <a:stretch/>
        </p:blipFill>
        <p:spPr>
          <a:xfrm>
            <a:off x="3647327" y="1859339"/>
            <a:ext cx="7623424" cy="3139321"/>
          </a:xfrm>
          <a:prstGeom prst="rect">
            <a:avLst/>
          </a:prstGeom>
          <a:noFill/>
          <a:ln>
            <a:noFill/>
          </a:ln>
        </p:spPr>
      </p:pic>
      <p:sp>
        <p:nvSpPr>
          <p:cNvPr id="189" name="Google Shape;189;p28"/>
          <p:cNvSpPr txBox="1"/>
          <p:nvPr/>
        </p:nvSpPr>
        <p:spPr>
          <a:xfrm>
            <a:off x="654122" y="2156381"/>
            <a:ext cx="2597832"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8(a): </a:t>
            </a:r>
            <a:r>
              <a:rPr lang="en-US" sz="1800" b="0" i="0" u="none" strike="noStrike" cap="none">
                <a:solidFill>
                  <a:schemeClr val="dk1"/>
                </a:solidFill>
                <a:latin typeface="Gill Sans"/>
                <a:ea typeface="Gill Sans"/>
                <a:cs typeface="Gill Sans"/>
                <a:sym typeface="Gill Sans"/>
              </a:rPr>
              <a:t>Details of raw materials procured from registered entities – Producers to input the procurement details.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System generated invoice id should be entered and the system would fetch all the procurement details from the registered seller. </a:t>
            </a:r>
            <a:endParaRPr sz="1400" b="0" i="0" u="none" strike="noStrike" cap="none">
              <a:solidFill>
                <a:srgbClr val="000000"/>
              </a:solidFill>
              <a:latin typeface="Arial"/>
              <a:ea typeface="Arial"/>
              <a:cs typeface="Arial"/>
              <a:sym typeface="Arial"/>
            </a:endParaRPr>
          </a:p>
        </p:txBody>
      </p:sp>
      <p:pic>
        <p:nvPicPr>
          <p:cNvPr id="190" name="Google Shape;190;p28" descr="Graphical user interface, text, application&#10;&#10;Description automatically generated"/>
          <p:cNvPicPr preferRelativeResize="0"/>
          <p:nvPr/>
        </p:nvPicPr>
        <p:blipFill rotWithShape="1">
          <a:blip r:embed="rId4">
            <a:alphaModFix/>
          </a:blip>
          <a:srcRect l="5138" t="6061" r="4917" b="55672"/>
          <a:stretch/>
        </p:blipFill>
        <p:spPr>
          <a:xfrm>
            <a:off x="4177864" y="5142044"/>
            <a:ext cx="7096603" cy="101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Section: 8 B</a:t>
            </a:r>
            <a:endParaRPr dirty="0"/>
          </a:p>
        </p:txBody>
      </p:sp>
      <p:pic>
        <p:nvPicPr>
          <p:cNvPr id="196" name="Google Shape;196;p29" descr="Graphical user interface, application, email&#10;&#10;Description automatically generated"/>
          <p:cNvPicPr preferRelativeResize="0">
            <a:picLocks noGrp="1"/>
          </p:cNvPicPr>
          <p:nvPr>
            <p:ph type="body" idx="1"/>
          </p:nvPr>
        </p:nvPicPr>
        <p:blipFill rotWithShape="1">
          <a:blip r:embed="rId3">
            <a:alphaModFix/>
          </a:blip>
          <a:srcRect/>
          <a:stretch/>
        </p:blipFill>
        <p:spPr>
          <a:xfrm>
            <a:off x="2860141" y="1924371"/>
            <a:ext cx="8896418" cy="3678238"/>
          </a:xfrm>
          <a:prstGeom prst="rect">
            <a:avLst/>
          </a:prstGeom>
          <a:noFill/>
          <a:ln>
            <a:noFill/>
          </a:ln>
        </p:spPr>
      </p:pic>
      <p:sp>
        <p:nvSpPr>
          <p:cNvPr id="197" name="Google Shape;197;p29"/>
          <p:cNvSpPr txBox="1"/>
          <p:nvPr/>
        </p:nvSpPr>
        <p:spPr>
          <a:xfrm>
            <a:off x="503956" y="2094736"/>
            <a:ext cx="2177599"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8(b): </a:t>
            </a:r>
            <a:r>
              <a:rPr lang="en-US" sz="1800" b="0" i="0" u="none" strike="noStrike" cap="none">
                <a:solidFill>
                  <a:schemeClr val="dk1"/>
                </a:solidFill>
                <a:latin typeface="Gill Sans"/>
                <a:ea typeface="Gill Sans"/>
                <a:cs typeface="Gill Sans"/>
                <a:sym typeface="Gill Sans"/>
              </a:rPr>
              <a:t>Details of raw materials procured from unregistered entities – Producers to input all the procurement details along with original invoice number.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Section: 8 C</a:t>
            </a:r>
            <a:endParaRPr dirty="0"/>
          </a:p>
        </p:txBody>
      </p:sp>
      <p:pic>
        <p:nvPicPr>
          <p:cNvPr id="203" name="Google Shape;203;p30"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3197771" y="1944920"/>
            <a:ext cx="8413037" cy="3678238"/>
          </a:xfrm>
          <a:prstGeom prst="rect">
            <a:avLst/>
          </a:prstGeom>
          <a:noFill/>
          <a:ln>
            <a:noFill/>
          </a:ln>
        </p:spPr>
      </p:pic>
      <p:sp>
        <p:nvSpPr>
          <p:cNvPr id="204" name="Google Shape;204;p30"/>
          <p:cNvSpPr txBox="1"/>
          <p:nvPr/>
        </p:nvSpPr>
        <p:spPr>
          <a:xfrm>
            <a:off x="503956" y="2094736"/>
            <a:ext cx="2597832"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Gill Sans"/>
                <a:ea typeface="Gill Sans"/>
                <a:cs typeface="Gill Sans"/>
                <a:sym typeface="Gill Sans"/>
              </a:rPr>
              <a:t>8(c): </a:t>
            </a:r>
            <a:r>
              <a:rPr lang="en-US" sz="1800" b="0" i="0" u="none" strike="noStrike" cap="none" dirty="0">
                <a:solidFill>
                  <a:schemeClr val="dk1"/>
                </a:solidFill>
                <a:latin typeface="Gill Sans"/>
                <a:ea typeface="Gill Sans"/>
                <a:cs typeface="Gill Sans"/>
                <a:sym typeface="Gill Sans"/>
              </a:rPr>
              <a:t>Details of raw materials sold to registered and unregistered PIBOs.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15723277-156D-E085-1B1A-5F817724248D}"/>
              </a:ext>
            </a:extLst>
          </p:cNvPr>
          <p:cNvSpPr txBox="1"/>
          <p:nvPr/>
        </p:nvSpPr>
        <p:spPr>
          <a:xfrm>
            <a:off x="9739901" y="5065160"/>
            <a:ext cx="1191802" cy="349321"/>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10" name="Google Shape;210;p31" descr="Graphical user interface, text&#10;&#10;Description automatically generated"/>
          <p:cNvPicPr preferRelativeResize="0">
            <a:picLocks noGrp="1"/>
          </p:cNvPicPr>
          <p:nvPr>
            <p:ph type="body" idx="1"/>
          </p:nvPr>
        </p:nvPicPr>
        <p:blipFill rotWithShape="1">
          <a:blip r:embed="rId3">
            <a:alphaModFix/>
          </a:blip>
          <a:srcRect t="15844"/>
          <a:stretch/>
        </p:blipFill>
        <p:spPr>
          <a:xfrm>
            <a:off x="3431569" y="2094735"/>
            <a:ext cx="8179239" cy="3693320"/>
          </a:xfrm>
          <a:prstGeom prst="rect">
            <a:avLst/>
          </a:prstGeom>
          <a:noFill/>
          <a:ln>
            <a:noFill/>
          </a:ln>
        </p:spPr>
      </p:pic>
      <p:sp>
        <p:nvSpPr>
          <p:cNvPr id="211" name="Google Shape;211;p31"/>
          <p:cNvSpPr txBox="1"/>
          <p:nvPr/>
        </p:nvSpPr>
        <p:spPr>
          <a:xfrm>
            <a:off x="503956" y="2094736"/>
            <a:ext cx="2597832"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D: </a:t>
            </a:r>
            <a:r>
              <a:rPr lang="en-US" sz="1800" b="0" i="0" u="none" strike="noStrike" cap="none">
                <a:solidFill>
                  <a:schemeClr val="dk1"/>
                </a:solidFill>
                <a:latin typeface="Gill Sans"/>
                <a:ea typeface="Gill Sans"/>
                <a:cs typeface="Gill Sans"/>
                <a:sym typeface="Gill Sans"/>
              </a:rPr>
              <a:t>Area and location of the production facility should be entered by the producer.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 </a:t>
            </a:r>
            <a:r>
              <a:rPr lang="en-US" sz="1800" b="0" i="0" u="none" strike="noStrike" cap="none">
                <a:solidFill>
                  <a:schemeClr val="dk1"/>
                </a:solidFill>
                <a:latin typeface="Gill Sans"/>
                <a:ea typeface="Gill Sans"/>
                <a:cs typeface="Gill Sans"/>
                <a:sym typeface="Gill Sans"/>
              </a:rPr>
              <a:t>Details of 9(a) to 9(g) containing production facility details are not to be provided in case of importers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17" name="Google Shape;217;p32" descr="Graphical user interface, text&#10;&#10;Description automatically generated"/>
          <p:cNvPicPr preferRelativeResize="0">
            <a:picLocks noGrp="1"/>
          </p:cNvPicPr>
          <p:nvPr>
            <p:ph type="body" idx="1"/>
          </p:nvPr>
        </p:nvPicPr>
        <p:blipFill rotWithShape="1">
          <a:blip r:embed="rId3">
            <a:alphaModFix/>
          </a:blip>
          <a:srcRect t="14545"/>
          <a:stretch/>
        </p:blipFill>
        <p:spPr>
          <a:xfrm>
            <a:off x="4014761" y="2191854"/>
            <a:ext cx="7596047" cy="3482938"/>
          </a:xfrm>
          <a:prstGeom prst="rect">
            <a:avLst/>
          </a:prstGeom>
          <a:noFill/>
          <a:ln>
            <a:noFill/>
          </a:ln>
        </p:spPr>
      </p:pic>
      <p:sp>
        <p:nvSpPr>
          <p:cNvPr id="218" name="Google Shape;218;p32"/>
          <p:cNvSpPr txBox="1"/>
          <p:nvPr/>
        </p:nvSpPr>
        <p:spPr>
          <a:xfrm>
            <a:off x="894374" y="2228671"/>
            <a:ext cx="2597832"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9(c): </a:t>
            </a:r>
            <a:r>
              <a:rPr lang="en-US" sz="1800" b="0" i="0" u="none" strike="noStrike" cap="none">
                <a:solidFill>
                  <a:schemeClr val="dk1"/>
                </a:solidFill>
                <a:latin typeface="Gill Sans"/>
                <a:ea typeface="Gill Sans"/>
                <a:cs typeface="Gill Sans"/>
                <a:sym typeface="Gill Sans"/>
              </a:rPr>
              <a:t>Pictures of the facility and video of the plant operations should be uploaded.</a:t>
            </a:r>
            <a:endParaRPr sz="1400" b="0" i="0" u="none" strike="noStrike" cap="none">
              <a:solidFill>
                <a:srgbClr val="000000"/>
              </a:solidFill>
              <a:latin typeface="Arial"/>
              <a:ea typeface="Arial"/>
              <a:cs typeface="Arial"/>
              <a:sym typeface="Arial"/>
            </a:endParaRPr>
          </a:p>
        </p:txBody>
      </p:sp>
      <p:sp>
        <p:nvSpPr>
          <p:cNvPr id="219" name="Google Shape;219;p32"/>
          <p:cNvSpPr txBox="1"/>
          <p:nvPr/>
        </p:nvSpPr>
        <p:spPr>
          <a:xfrm>
            <a:off x="894374" y="4197464"/>
            <a:ext cx="2701581"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 </a:t>
            </a:r>
            <a:r>
              <a:rPr lang="en-US" sz="1800" b="0" i="0" u="none" strike="noStrike" cap="none">
                <a:solidFill>
                  <a:schemeClr val="dk1"/>
                </a:solidFill>
                <a:latin typeface="Gill Sans"/>
                <a:ea typeface="Gill Sans"/>
                <a:cs typeface="Gill Sans"/>
                <a:sym typeface="Gill Sans"/>
              </a:rPr>
              <a:t>Details of 9(a) to 9(g) containing production facility details are not to be provided in case of importers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25" name="Google Shape;225;p33" descr="A screenshot of a computer&#10;&#10;Description automatically generated"/>
          <p:cNvPicPr preferRelativeResize="0">
            <a:picLocks noGrp="1"/>
          </p:cNvPicPr>
          <p:nvPr>
            <p:ph type="body" idx="1"/>
          </p:nvPr>
        </p:nvPicPr>
        <p:blipFill rotWithShape="1">
          <a:blip r:embed="rId3">
            <a:alphaModFix/>
          </a:blip>
          <a:srcRect l="715" t="16236" r="1783" b="34756"/>
          <a:stretch/>
        </p:blipFill>
        <p:spPr>
          <a:xfrm>
            <a:off x="3098067" y="2421446"/>
            <a:ext cx="8697676" cy="2345763"/>
          </a:xfrm>
          <a:prstGeom prst="rect">
            <a:avLst/>
          </a:prstGeom>
          <a:noFill/>
          <a:ln>
            <a:noFill/>
          </a:ln>
        </p:spPr>
      </p:pic>
      <p:sp>
        <p:nvSpPr>
          <p:cNvPr id="226" name="Google Shape;226;p33"/>
          <p:cNvSpPr txBox="1"/>
          <p:nvPr/>
        </p:nvSpPr>
        <p:spPr>
          <a:xfrm>
            <a:off x="581191" y="2421446"/>
            <a:ext cx="2597832"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9(d): </a:t>
            </a:r>
            <a:r>
              <a:rPr lang="en-US" sz="1800" b="0" i="0" u="none" strike="noStrike" cap="none">
                <a:solidFill>
                  <a:schemeClr val="dk1"/>
                </a:solidFill>
                <a:latin typeface="Gill Sans"/>
                <a:ea typeface="Gill Sans"/>
                <a:cs typeface="Gill Sans"/>
                <a:sym typeface="Gill Sans"/>
              </a:rPr>
              <a:t>Plant machinery details including the power rating, operations, processing capacity with picture of machinery should be provided. Please provide the details carefully with respect to the units mentioned.</a:t>
            </a:r>
            <a:endParaRPr sz="1400" b="0" i="0" u="none" strike="noStrike" cap="none">
              <a:solidFill>
                <a:srgbClr val="000000"/>
              </a:solidFill>
              <a:latin typeface="Arial"/>
              <a:ea typeface="Arial"/>
              <a:cs typeface="Arial"/>
              <a:sym typeface="Arial"/>
            </a:endParaRPr>
          </a:p>
        </p:txBody>
      </p:sp>
      <p:sp>
        <p:nvSpPr>
          <p:cNvPr id="227" name="Google Shape;227;p33"/>
          <p:cNvSpPr txBox="1"/>
          <p:nvPr/>
        </p:nvSpPr>
        <p:spPr>
          <a:xfrm>
            <a:off x="581191" y="5389093"/>
            <a:ext cx="106895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 </a:t>
            </a:r>
            <a:r>
              <a:rPr lang="en-US" sz="1800" b="0" i="0" u="none" strike="noStrike" cap="none">
                <a:solidFill>
                  <a:schemeClr val="dk1"/>
                </a:solidFill>
                <a:latin typeface="Gill Sans"/>
                <a:ea typeface="Gill Sans"/>
                <a:cs typeface="Gill Sans"/>
                <a:sym typeface="Gill Sans"/>
              </a:rPr>
              <a:t>Details of 9(a) to 9(g) containing production facility details are not to be provided in case of importers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969" y="2000271"/>
            <a:ext cx="11224401" cy="4540468"/>
          </a:xfrm>
          <a:ln>
            <a:solidFill>
              <a:schemeClr val="bg1"/>
            </a:solidFill>
          </a:ln>
        </p:spPr>
        <p:style>
          <a:lnRef idx="2">
            <a:schemeClr val="accent5"/>
          </a:lnRef>
          <a:fillRef idx="1">
            <a:schemeClr val="lt1"/>
          </a:fillRef>
          <a:effectRef idx="0">
            <a:schemeClr val="accent5"/>
          </a:effectRef>
          <a:fontRef idx="minor">
            <a:schemeClr val="dk1"/>
          </a:fontRef>
        </p:style>
        <p:txBody>
          <a:bodyPr>
            <a:normAutofit fontScale="55000" lnSpcReduction="20000"/>
          </a:bodyPr>
          <a:lstStyle/>
          <a:p>
            <a:pPr marL="0" indent="0">
              <a:buNone/>
            </a:pPr>
            <a:r>
              <a:rPr lang="en-IN" sz="3800" dirty="0">
                <a:solidFill>
                  <a:schemeClr val="dk1"/>
                </a:solidFill>
                <a:sym typeface="Arial"/>
              </a:rPr>
              <a:t>(1a) Company Details: </a:t>
            </a:r>
          </a:p>
          <a:p>
            <a:pPr marL="0" indent="0">
              <a:buNone/>
            </a:pPr>
            <a:endParaRPr lang="en-IN" sz="3800" dirty="0">
              <a:solidFill>
                <a:schemeClr val="dk1"/>
              </a:solidFill>
              <a:sym typeface="Arial"/>
            </a:endParaRPr>
          </a:p>
          <a:p>
            <a:pPr lvl="0">
              <a:buFont typeface="Wingdings" panose="05000000000000000000" pitchFamily="2" charset="2"/>
              <a:buChar char="ü"/>
            </a:pPr>
            <a:r>
              <a:rPr lang="en-IN" sz="3800" dirty="0">
                <a:solidFill>
                  <a:schemeClr val="dk1"/>
                </a:solidFill>
                <a:sym typeface="Arial"/>
              </a:rPr>
              <a:t>Legal Name , Trade name, Type of business, </a:t>
            </a:r>
          </a:p>
          <a:p>
            <a:pPr lvl="0">
              <a:buFont typeface="Wingdings" panose="05000000000000000000" pitchFamily="2" charset="2"/>
              <a:buChar char="ü"/>
            </a:pPr>
            <a:r>
              <a:rPr lang="en-IN" sz="3800" dirty="0">
                <a:solidFill>
                  <a:schemeClr val="dk1"/>
                </a:solidFill>
                <a:sym typeface="Arial"/>
              </a:rPr>
              <a:t>PAN, CIN, GST, IEC, </a:t>
            </a:r>
          </a:p>
          <a:p>
            <a:pPr lvl="0">
              <a:buFont typeface="Wingdings" panose="05000000000000000000" pitchFamily="2" charset="2"/>
              <a:buChar char="ü"/>
            </a:pPr>
            <a:r>
              <a:rPr lang="en-IN" sz="3800" dirty="0">
                <a:solidFill>
                  <a:schemeClr val="dk1"/>
                </a:solidFill>
                <a:sym typeface="Arial"/>
              </a:rPr>
              <a:t>Category of Industry</a:t>
            </a:r>
          </a:p>
          <a:p>
            <a:pPr lvl="0">
              <a:buFont typeface="Wingdings" panose="05000000000000000000" pitchFamily="2" charset="2"/>
              <a:buChar char="ü"/>
            </a:pPr>
            <a:r>
              <a:rPr lang="en-IN" sz="3800" dirty="0">
                <a:solidFill>
                  <a:schemeClr val="dk1"/>
                </a:solidFill>
                <a:sym typeface="Arial"/>
              </a:rPr>
              <a:t>Postal Address/ Registered Address</a:t>
            </a:r>
          </a:p>
          <a:p>
            <a:pPr marL="0" indent="0">
              <a:buNone/>
            </a:pPr>
            <a:endParaRPr lang="en-IN" sz="3800" dirty="0">
              <a:solidFill>
                <a:schemeClr val="dk1"/>
              </a:solidFill>
              <a:sym typeface="Arial"/>
            </a:endParaRPr>
          </a:p>
          <a:p>
            <a:pPr marL="0" indent="0">
              <a:buNone/>
            </a:pPr>
            <a:r>
              <a:rPr lang="en-IN" sz="3800" dirty="0">
                <a:solidFill>
                  <a:schemeClr val="dk1"/>
                </a:solidFill>
                <a:sym typeface="Arial"/>
              </a:rPr>
              <a:t>Note</a:t>
            </a:r>
          </a:p>
          <a:p>
            <a:pPr lvl="0">
              <a:buFont typeface="Wingdings" panose="05000000000000000000" pitchFamily="2" charset="2"/>
              <a:buChar char="q"/>
            </a:pPr>
            <a:r>
              <a:rPr lang="en-IN" sz="3800" dirty="0">
                <a:solidFill>
                  <a:schemeClr val="dk1"/>
                </a:solidFill>
                <a:sym typeface="Arial"/>
              </a:rPr>
              <a:t>Legal Name , Trade name, Type of business: : As appearing on GST Certificate</a:t>
            </a:r>
          </a:p>
          <a:p>
            <a:pPr lvl="0">
              <a:buFont typeface="Wingdings" panose="05000000000000000000" pitchFamily="2" charset="2"/>
              <a:buChar char="q"/>
            </a:pPr>
            <a:r>
              <a:rPr lang="en-IN" sz="3800" dirty="0">
                <a:solidFill>
                  <a:schemeClr val="dk1"/>
                </a:solidFill>
                <a:sym typeface="Arial"/>
              </a:rPr>
              <a:t>PAN : To be issued in Legal name of Entity </a:t>
            </a:r>
          </a:p>
          <a:p>
            <a:pPr lvl="0">
              <a:buFont typeface="Wingdings" panose="05000000000000000000" pitchFamily="2" charset="2"/>
              <a:buChar char="q"/>
            </a:pPr>
            <a:r>
              <a:rPr lang="en-IN" sz="3800" dirty="0">
                <a:solidFill>
                  <a:schemeClr val="dk1"/>
                </a:solidFill>
                <a:sym typeface="Arial"/>
              </a:rPr>
              <a:t>CIN : To be provided by Pvt/Public/ LPP firms registered in Company Act</a:t>
            </a:r>
          </a:p>
          <a:p>
            <a:pPr lvl="0">
              <a:buFont typeface="Wingdings" panose="05000000000000000000" pitchFamily="2" charset="2"/>
              <a:buChar char="q"/>
            </a:pPr>
            <a:r>
              <a:rPr lang="en-IN" sz="3800" dirty="0">
                <a:solidFill>
                  <a:schemeClr val="dk1"/>
                </a:solidFill>
                <a:sym typeface="Arial"/>
              </a:rPr>
              <a:t>GST : Combined GST of  all States /UTs in which the Entity is operational</a:t>
            </a:r>
          </a:p>
          <a:p>
            <a:pPr lvl="0">
              <a:buFont typeface="Wingdings" panose="05000000000000000000" pitchFamily="2" charset="2"/>
              <a:buChar char="q"/>
            </a:pPr>
            <a:r>
              <a:rPr lang="en-IN" sz="3800" dirty="0">
                <a:solidFill>
                  <a:schemeClr val="dk1"/>
                </a:solidFill>
                <a:sym typeface="Arial"/>
              </a:rPr>
              <a:t>IEC: To be provided for  importer  </a:t>
            </a:r>
          </a:p>
          <a:p>
            <a:pPr lvl="0">
              <a:buFont typeface="Wingdings" panose="05000000000000000000" pitchFamily="2" charset="2"/>
              <a:buChar char="q"/>
            </a:pPr>
            <a:r>
              <a:rPr lang="en-IN" sz="3800" dirty="0">
                <a:solidFill>
                  <a:schemeClr val="dk1"/>
                </a:solidFill>
                <a:sym typeface="Arial"/>
              </a:rPr>
              <a:t>Category Document: Micro /Small Brand Owners not to apply for Registration </a:t>
            </a:r>
          </a:p>
          <a:p>
            <a:endParaRPr lang="en-IN" dirty="0">
              <a:solidFill>
                <a:schemeClr val="accent6">
                  <a:lumMod val="50000"/>
                </a:schemeClr>
              </a:solidFill>
            </a:endParaRPr>
          </a:p>
        </p:txBody>
      </p:sp>
      <p:sp>
        <p:nvSpPr>
          <p:cNvPr id="6" name="TextBox 5">
            <a:extLst>
              <a:ext uri="{FF2B5EF4-FFF2-40B4-BE49-F238E27FC236}">
                <a16:creationId xmlns:a16="http://schemas.microsoft.com/office/drawing/2014/main" id="{1E50286A-9805-61A3-FC9C-96E14C36524C}"/>
              </a:ext>
            </a:extLst>
          </p:cNvPr>
          <p:cNvSpPr txBox="1"/>
          <p:nvPr/>
        </p:nvSpPr>
        <p:spPr>
          <a:xfrm>
            <a:off x="539969" y="650153"/>
            <a:ext cx="6093372" cy="400110"/>
          </a:xfrm>
          <a:prstGeom prst="rect">
            <a:avLst/>
          </a:prstGeom>
          <a:noFill/>
        </p:spPr>
        <p:txBody>
          <a:bodyPr wrap="square">
            <a:spAutoFit/>
          </a:bodyPr>
          <a:lstStyle/>
          <a:p>
            <a:r>
              <a:rPr lang="en-IN" sz="2000" b="1" dirty="0">
                <a:solidFill>
                  <a:schemeClr val="bg1"/>
                </a:solidFill>
                <a:latin typeface="Arial" panose="020B0604020202020204" pitchFamily="34" charset="0"/>
                <a:cs typeface="Arial" panose="020B0604020202020204" pitchFamily="34" charset="0"/>
              </a:rPr>
              <a:t>Part A: General Details</a:t>
            </a:r>
            <a:endParaRPr lang="en-IN" sz="2000" dirty="0"/>
          </a:p>
        </p:txBody>
      </p:sp>
    </p:spTree>
    <p:extLst>
      <p:ext uri="{BB962C8B-B14F-4D97-AF65-F5344CB8AC3E}">
        <p14:creationId xmlns:p14="http://schemas.microsoft.com/office/powerpoint/2010/main" val="1694379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33" name="Google Shape;233;p34" descr="Graphical user interface, text, application, table, email&#10;&#10;Description automatically generated"/>
          <p:cNvPicPr preferRelativeResize="0">
            <a:picLocks noGrp="1"/>
          </p:cNvPicPr>
          <p:nvPr>
            <p:ph type="body" idx="1"/>
          </p:nvPr>
        </p:nvPicPr>
        <p:blipFill rotWithShape="1">
          <a:blip r:embed="rId3">
            <a:alphaModFix/>
          </a:blip>
          <a:srcRect t="15038"/>
          <a:stretch/>
        </p:blipFill>
        <p:spPr>
          <a:xfrm>
            <a:off x="3854354" y="2321959"/>
            <a:ext cx="7756454" cy="3535934"/>
          </a:xfrm>
          <a:prstGeom prst="rect">
            <a:avLst/>
          </a:prstGeom>
          <a:noFill/>
          <a:ln>
            <a:noFill/>
          </a:ln>
        </p:spPr>
      </p:pic>
      <p:sp>
        <p:nvSpPr>
          <p:cNvPr id="234" name="Google Shape;234;p34"/>
          <p:cNvSpPr txBox="1"/>
          <p:nvPr/>
        </p:nvSpPr>
        <p:spPr>
          <a:xfrm>
            <a:off x="894374" y="2228671"/>
            <a:ext cx="2597832"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9(e): </a:t>
            </a:r>
            <a:r>
              <a:rPr lang="en-US" sz="1800" b="0" i="0" u="none" strike="noStrike" cap="none">
                <a:solidFill>
                  <a:schemeClr val="dk1"/>
                </a:solidFill>
                <a:latin typeface="Gill Sans"/>
                <a:ea typeface="Gill Sans"/>
                <a:cs typeface="Gill Sans"/>
                <a:sym typeface="Gill Sans"/>
              </a:rPr>
              <a:t>Please provide the production details for raw material used category wise and type of plastic. Correspondingly plastic packaging category should also be entered and with the relevant production capacities.</a:t>
            </a:r>
            <a:endParaRPr sz="1400" b="0" i="0" u="none" strike="noStrike" cap="none">
              <a:solidFill>
                <a:srgbClr val="000000"/>
              </a:solidFill>
              <a:latin typeface="Arial"/>
              <a:ea typeface="Arial"/>
              <a:cs typeface="Arial"/>
              <a:sym typeface="Arial"/>
            </a:endParaRPr>
          </a:p>
        </p:txBody>
      </p:sp>
      <p:sp>
        <p:nvSpPr>
          <p:cNvPr id="235" name="Google Shape;235;p34"/>
          <p:cNvSpPr txBox="1"/>
          <p:nvPr/>
        </p:nvSpPr>
        <p:spPr>
          <a:xfrm>
            <a:off x="894374" y="5142045"/>
            <a:ext cx="308028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 </a:t>
            </a:r>
            <a:r>
              <a:rPr lang="en-US" sz="1800" b="0" i="0" u="none" strike="noStrike" cap="none">
                <a:solidFill>
                  <a:schemeClr val="dk1"/>
                </a:solidFill>
                <a:latin typeface="Gill Sans"/>
                <a:ea typeface="Gill Sans"/>
                <a:cs typeface="Gill Sans"/>
                <a:sym typeface="Gill Sans"/>
              </a:rPr>
              <a:t>Details of 9(a) to 9(g) containing production facility details are not to be provided in case of importers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41" name="Google Shape;241;p35" descr="Graphical user interface, text, application, email&#10;&#10;Description automatically generated"/>
          <p:cNvPicPr preferRelativeResize="0">
            <a:picLocks noGrp="1"/>
          </p:cNvPicPr>
          <p:nvPr>
            <p:ph type="body" idx="1"/>
          </p:nvPr>
        </p:nvPicPr>
        <p:blipFill rotWithShape="1">
          <a:blip r:embed="rId3">
            <a:alphaModFix/>
          </a:blip>
          <a:srcRect t="14601"/>
          <a:stretch/>
        </p:blipFill>
        <p:spPr>
          <a:xfrm>
            <a:off x="3903702" y="2343090"/>
            <a:ext cx="7828851" cy="3587305"/>
          </a:xfrm>
          <a:prstGeom prst="rect">
            <a:avLst/>
          </a:prstGeom>
          <a:noFill/>
          <a:ln>
            <a:noFill/>
          </a:ln>
        </p:spPr>
      </p:pic>
      <p:sp>
        <p:nvSpPr>
          <p:cNvPr id="242" name="Google Shape;242;p35"/>
          <p:cNvSpPr txBox="1"/>
          <p:nvPr/>
        </p:nvSpPr>
        <p:spPr>
          <a:xfrm>
            <a:off x="894374" y="2228671"/>
            <a:ext cx="259783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9(f) and 9(g): Sanctioned power load of the plant and recent electricity bill document should be uploaded for the same.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9(g): Disaster management plan for onsite and offsite should be provided.</a:t>
            </a:r>
            <a:endParaRPr sz="1400" b="0" i="0" u="none" strike="noStrike" cap="none">
              <a:solidFill>
                <a:srgbClr val="000000"/>
              </a:solidFill>
              <a:latin typeface="Arial"/>
              <a:ea typeface="Arial"/>
              <a:cs typeface="Arial"/>
              <a:sym typeface="Arial"/>
            </a:endParaRPr>
          </a:p>
        </p:txBody>
      </p:sp>
      <p:sp>
        <p:nvSpPr>
          <p:cNvPr id="243" name="Google Shape;243;p35"/>
          <p:cNvSpPr txBox="1"/>
          <p:nvPr/>
        </p:nvSpPr>
        <p:spPr>
          <a:xfrm>
            <a:off x="894374" y="5330231"/>
            <a:ext cx="300932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 </a:t>
            </a:r>
            <a:r>
              <a:rPr lang="en-US" sz="1800" b="0" i="0" u="none" strike="noStrike" cap="none">
                <a:solidFill>
                  <a:schemeClr val="dk1"/>
                </a:solidFill>
                <a:latin typeface="Gill Sans"/>
                <a:ea typeface="Gill Sans"/>
                <a:cs typeface="Gill Sans"/>
                <a:sym typeface="Gill Sans"/>
              </a:rPr>
              <a:t>Details of 9(a) to 9(g) containing production facility details are not to be provided in case of importers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IMPORTERS</a:t>
            </a:r>
            <a:endParaRPr/>
          </a:p>
        </p:txBody>
      </p:sp>
      <p:pic>
        <p:nvPicPr>
          <p:cNvPr id="249" name="Google Shape;249;p36" descr="Graphical user interface, text, table&#10;&#10;Description automatically generated"/>
          <p:cNvPicPr preferRelativeResize="0">
            <a:picLocks noGrp="1"/>
          </p:cNvPicPr>
          <p:nvPr>
            <p:ph type="body" idx="1"/>
          </p:nvPr>
        </p:nvPicPr>
        <p:blipFill rotWithShape="1">
          <a:blip r:embed="rId3">
            <a:alphaModFix/>
          </a:blip>
          <a:srcRect t="15067"/>
          <a:stretch/>
        </p:blipFill>
        <p:spPr>
          <a:xfrm>
            <a:off x="3896847" y="2286470"/>
            <a:ext cx="7713961" cy="3515385"/>
          </a:xfrm>
          <a:prstGeom prst="rect">
            <a:avLst/>
          </a:prstGeom>
          <a:noFill/>
          <a:ln>
            <a:noFill/>
          </a:ln>
        </p:spPr>
      </p:pic>
      <p:sp>
        <p:nvSpPr>
          <p:cNvPr id="250" name="Google Shape;250;p36"/>
          <p:cNvSpPr txBox="1"/>
          <p:nvPr/>
        </p:nvSpPr>
        <p:spPr>
          <a:xfrm>
            <a:off x="581192" y="2286470"/>
            <a:ext cx="2963392"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Details containing production facility details are not to be provided in case of importers. EPR targets will be auto calculated in section 9 for importers.</a:t>
            </a: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BRAND OWNERS</a:t>
            </a:r>
            <a:endParaRPr/>
          </a:p>
        </p:txBody>
      </p:sp>
      <p:pic>
        <p:nvPicPr>
          <p:cNvPr id="256" name="Google Shape;256;p37" descr="Graphical user interface, application&#10;&#10;Description automatically generated"/>
          <p:cNvPicPr preferRelativeResize="0">
            <a:picLocks noGrp="1"/>
          </p:cNvPicPr>
          <p:nvPr>
            <p:ph type="body" idx="1"/>
          </p:nvPr>
        </p:nvPicPr>
        <p:blipFill rotWithShape="1">
          <a:blip r:embed="rId3">
            <a:alphaModFix/>
          </a:blip>
          <a:srcRect b="28409"/>
          <a:stretch/>
        </p:blipFill>
        <p:spPr>
          <a:xfrm>
            <a:off x="2666067" y="1912982"/>
            <a:ext cx="9083562" cy="3850820"/>
          </a:xfrm>
          <a:prstGeom prst="rect">
            <a:avLst/>
          </a:prstGeom>
          <a:noFill/>
          <a:ln>
            <a:noFill/>
          </a:ln>
        </p:spPr>
      </p:pic>
      <p:sp>
        <p:nvSpPr>
          <p:cNvPr id="257" name="Google Shape;257;p37"/>
          <p:cNvSpPr txBox="1"/>
          <p:nvPr/>
        </p:nvSpPr>
        <p:spPr>
          <a:xfrm>
            <a:off x="442371" y="2224825"/>
            <a:ext cx="2085072"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9(a): </a:t>
            </a:r>
            <a:r>
              <a:rPr lang="en-US" sz="1800" b="0" i="0" u="none" strike="noStrike" cap="none">
                <a:solidFill>
                  <a:schemeClr val="dk1"/>
                </a:solidFill>
                <a:latin typeface="Gill Sans"/>
                <a:ea typeface="Gill Sans"/>
                <a:cs typeface="Gill Sans"/>
                <a:sym typeface="Gill Sans"/>
              </a:rPr>
              <a:t>Exemption from use of recycled plastic by CPCB to be mentioned by the brand owners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9(b): Cat-I packaging use for food contact application should be mentioned by the brand owners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63" name="Google Shape;263;p38" descr="Table&#10;&#10;Description automatically generated"/>
          <p:cNvPicPr preferRelativeResize="0">
            <a:picLocks noGrp="1"/>
          </p:cNvPicPr>
          <p:nvPr>
            <p:ph type="body" idx="1"/>
          </p:nvPr>
        </p:nvPicPr>
        <p:blipFill rotWithShape="1">
          <a:blip r:embed="rId3">
            <a:alphaModFix/>
          </a:blip>
          <a:srcRect t="14815"/>
          <a:stretch/>
        </p:blipFill>
        <p:spPr>
          <a:xfrm>
            <a:off x="3248834" y="2094736"/>
            <a:ext cx="8361974" cy="3821986"/>
          </a:xfrm>
          <a:prstGeom prst="rect">
            <a:avLst/>
          </a:prstGeom>
          <a:noFill/>
          <a:ln>
            <a:noFill/>
          </a:ln>
        </p:spPr>
      </p:pic>
      <p:sp>
        <p:nvSpPr>
          <p:cNvPr id="264" name="Google Shape;264;p38"/>
          <p:cNvSpPr txBox="1"/>
          <p:nvPr/>
        </p:nvSpPr>
        <p:spPr>
          <a:xfrm>
            <a:off x="503956" y="2094736"/>
            <a:ext cx="2597832"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10(a): </a:t>
            </a:r>
            <a:r>
              <a:rPr lang="en-US" sz="1800" b="0" i="0" u="none" strike="noStrike" cap="none">
                <a:solidFill>
                  <a:schemeClr val="dk1"/>
                </a:solidFill>
                <a:latin typeface="Gill Sans"/>
                <a:ea typeface="Gill Sans"/>
                <a:cs typeface="Gill Sans"/>
                <a:sym typeface="Gill Sans"/>
              </a:rPr>
              <a:t>Exemption from use of recycled plastic by CPCB is available, then the producers can procure/buy certificates for use of recycled plastic from other PIBOs to meet the EPR obligations.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10(b)</a:t>
            </a:r>
            <a:r>
              <a:rPr lang="en-US" sz="1800" b="0" i="0" u="none" strike="noStrike" cap="none">
                <a:solidFill>
                  <a:schemeClr val="dk1"/>
                </a:solidFill>
                <a:latin typeface="Gill Sans"/>
                <a:ea typeface="Gill Sans"/>
                <a:cs typeface="Gill Sans"/>
                <a:sym typeface="Gill Sans"/>
              </a:rPr>
              <a:t>: EPR targets will be auto calculated based on the input details that has been provided.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270" name="Google Shape;270;p39" descr="Graphical user interface, text, application, email&#10;&#10;Description automatically generated"/>
          <p:cNvPicPr preferRelativeResize="0">
            <a:picLocks noGrp="1"/>
          </p:cNvPicPr>
          <p:nvPr>
            <p:ph type="body" idx="1"/>
          </p:nvPr>
        </p:nvPicPr>
        <p:blipFill rotWithShape="1">
          <a:blip r:embed="rId3">
            <a:alphaModFix/>
          </a:blip>
          <a:srcRect t="14792"/>
          <a:stretch/>
        </p:blipFill>
        <p:spPr>
          <a:xfrm>
            <a:off x="3609922" y="2228671"/>
            <a:ext cx="8116049" cy="3710580"/>
          </a:xfrm>
          <a:prstGeom prst="rect">
            <a:avLst/>
          </a:prstGeom>
          <a:noFill/>
          <a:ln>
            <a:noFill/>
          </a:ln>
        </p:spPr>
      </p:pic>
      <p:sp>
        <p:nvSpPr>
          <p:cNvPr id="271" name="Google Shape;271;p39"/>
          <p:cNvSpPr txBox="1"/>
          <p:nvPr/>
        </p:nvSpPr>
        <p:spPr>
          <a:xfrm>
            <a:off x="894374" y="2228671"/>
            <a:ext cx="259783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a:ea typeface="Gill Sans"/>
                <a:cs typeface="Gill Sans"/>
                <a:sym typeface="Gill Sans"/>
              </a:rPr>
              <a:t>Covering letter with signature should be uploaded in the relevant formats. Keep saving the details of the relevant sections and verify before submitting the application.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31993628"/>
              </p:ext>
            </p:extLst>
          </p:nvPr>
        </p:nvGraphicFramePr>
        <p:xfrm>
          <a:off x="1357952" y="1217686"/>
          <a:ext cx="8911988" cy="1497840"/>
        </p:xfrm>
        <a:graphic>
          <a:graphicData uri="http://schemas.openxmlformats.org/drawingml/2006/table">
            <a:tbl>
              <a:tblPr firstRow="1" firstCol="1" bandRow="1">
                <a:tableStyleId>{5C22544A-7EE6-4342-B048-85BDC9FD1C3A}</a:tableStyleId>
              </a:tblPr>
              <a:tblGrid>
                <a:gridCol w="1185599">
                  <a:extLst>
                    <a:ext uri="{9D8B030D-6E8A-4147-A177-3AD203B41FA5}">
                      <a16:colId xmlns:a16="http://schemas.microsoft.com/office/drawing/2014/main" val="3962962455"/>
                    </a:ext>
                  </a:extLst>
                </a:gridCol>
                <a:gridCol w="4382688">
                  <a:extLst>
                    <a:ext uri="{9D8B030D-6E8A-4147-A177-3AD203B41FA5}">
                      <a16:colId xmlns:a16="http://schemas.microsoft.com/office/drawing/2014/main" val="1216907511"/>
                    </a:ext>
                  </a:extLst>
                </a:gridCol>
                <a:gridCol w="3343701">
                  <a:extLst>
                    <a:ext uri="{9D8B030D-6E8A-4147-A177-3AD203B41FA5}">
                      <a16:colId xmlns:a16="http://schemas.microsoft.com/office/drawing/2014/main" val="914048769"/>
                    </a:ext>
                  </a:extLst>
                </a:gridCol>
              </a:tblGrid>
              <a:tr h="0">
                <a:tc>
                  <a:txBody>
                    <a:bodyPr/>
                    <a:lstStyle/>
                    <a:p>
                      <a:pPr>
                        <a:lnSpc>
                          <a:spcPct val="150000"/>
                        </a:lnSpc>
                        <a:spcAft>
                          <a:spcPts val="0"/>
                        </a:spcAft>
                      </a:pPr>
                      <a:r>
                        <a:rPr lang="en-IN" sz="1800" b="0" i="0" u="none" strike="noStrike" cap="none" dirty="0">
                          <a:solidFill>
                            <a:schemeClr val="bg1"/>
                          </a:solidFill>
                          <a:latin typeface="Gill Sans"/>
                          <a:cs typeface="Arial"/>
                          <a:sym typeface="Arial"/>
                        </a:rPr>
                        <a:t>S. No</a:t>
                      </a:r>
                      <a:endParaRPr lang="en-IN" sz="1800" b="0" i="0" u="none" strike="noStrike" cap="none" dirty="0">
                        <a:solidFill>
                          <a:schemeClr val="bg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nSpc>
                          <a:spcPct val="150000"/>
                        </a:lnSpc>
                        <a:spcAft>
                          <a:spcPts val="0"/>
                        </a:spcAft>
                      </a:pPr>
                      <a:r>
                        <a:rPr lang="en-IN" sz="1800" b="0" i="0" u="none" strike="noStrike" cap="none" dirty="0">
                          <a:solidFill>
                            <a:schemeClr val="bg1"/>
                          </a:solidFill>
                          <a:latin typeface="Gill Sans"/>
                          <a:cs typeface="Arial"/>
                          <a:sym typeface="Arial"/>
                        </a:rPr>
                        <a:t>Plastic Waste Generation ( TPA) </a:t>
                      </a:r>
                      <a:endParaRPr lang="en-IN" sz="1800" b="0" i="0" u="none" strike="noStrike" cap="none" dirty="0">
                        <a:solidFill>
                          <a:schemeClr val="bg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nSpc>
                          <a:spcPct val="150000"/>
                        </a:lnSpc>
                        <a:spcAft>
                          <a:spcPts val="0"/>
                        </a:spcAft>
                      </a:pPr>
                      <a:r>
                        <a:rPr lang="en-IN" sz="1800" b="0" i="0" u="none" strike="noStrike" cap="none" dirty="0">
                          <a:solidFill>
                            <a:schemeClr val="bg1"/>
                          </a:solidFill>
                          <a:latin typeface="Gill Sans"/>
                          <a:cs typeface="Arial"/>
                          <a:sym typeface="Arial"/>
                        </a:rPr>
                        <a:t>Application Fees (Rs.) </a:t>
                      </a:r>
                      <a:endParaRPr lang="en-IN" sz="1800" b="0" i="0" u="none" strike="noStrike" cap="none" dirty="0">
                        <a:solidFill>
                          <a:schemeClr val="bg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905377070"/>
                  </a:ext>
                </a:extLst>
              </a:tr>
              <a:tr h="0">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1</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&lt; 1000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10000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5130338"/>
                  </a:ext>
                </a:extLst>
              </a:tr>
              <a:tr h="0">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2</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1000-10000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20000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856583"/>
                  </a:ext>
                </a:extLst>
              </a:tr>
              <a:tr h="0">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3 </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&gt;10000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IN" sz="1800" b="0" i="0" u="none" strike="noStrike" cap="none" dirty="0">
                          <a:solidFill>
                            <a:schemeClr val="dk1"/>
                          </a:solidFill>
                          <a:latin typeface="Gill Sans"/>
                          <a:cs typeface="Arial"/>
                          <a:sym typeface="Arial"/>
                        </a:rPr>
                        <a:t>50000</a:t>
                      </a:r>
                      <a:endParaRPr lang="en-IN" sz="1800" b="0" i="0" u="none" strike="noStrike" cap="none" dirty="0">
                        <a:solidFill>
                          <a:schemeClr val="dk1"/>
                        </a:solidFill>
                        <a:latin typeface="Gill Sans"/>
                        <a:ea typeface="Calibri" panose="020F0502020204030204" pitchFamily="34" charset="0"/>
                        <a:cs typeface="Arial"/>
                        <a:sym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7612272"/>
                  </a:ext>
                </a:extLst>
              </a:tr>
            </a:tbl>
          </a:graphicData>
        </a:graphic>
      </p:graphicFrame>
      <p:sp>
        <p:nvSpPr>
          <p:cNvPr id="6" name="Rectangle 1"/>
          <p:cNvSpPr>
            <a:spLocks noChangeArrowheads="1"/>
          </p:cNvSpPr>
          <p:nvPr/>
        </p:nvSpPr>
        <p:spPr bwMode="auto">
          <a:xfrm>
            <a:off x="970987" y="3221427"/>
            <a:ext cx="10399594" cy="34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lang="en-US" altLang="en-US" sz="1800" dirty="0">
                <a:solidFill>
                  <a:schemeClr val="dk1"/>
                </a:solidFill>
                <a:latin typeface="Gill Sans"/>
              </a:rPr>
              <a:t>Fees for renewal of Registration shall be same as Registration fee. </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lang="en-US" altLang="en-US" sz="1800" dirty="0">
                <a:solidFill>
                  <a:schemeClr val="dk1"/>
                </a:solidFill>
                <a:latin typeface="Gill Sans"/>
              </a:rPr>
              <a:t>25% of Application fees is to be paid as Annual Processing Fees at the time of filing annual return</a:t>
            </a:r>
          </a:p>
          <a:p>
            <a:pPr algn="just"/>
            <a:endParaRPr lang="en-IN" sz="1800" dirty="0">
              <a:solidFill>
                <a:schemeClr val="dk1"/>
              </a:solidFill>
              <a:latin typeface="Gill Sans"/>
            </a:endParaRPr>
          </a:p>
          <a:p>
            <a:pPr algn="just">
              <a:lnSpc>
                <a:spcPct val="150000"/>
              </a:lnSpc>
            </a:pPr>
            <a:r>
              <a:rPr lang="en-IN" sz="1800" dirty="0">
                <a:solidFill>
                  <a:schemeClr val="dk1"/>
                </a:solidFill>
                <a:latin typeface="Gill Sans"/>
              </a:rPr>
              <a:t>Waiving off of Resubmission fees</a:t>
            </a:r>
          </a:p>
          <a:p>
            <a:pPr marL="285750" lvl="0" indent="-285750" algn="just">
              <a:lnSpc>
                <a:spcPct val="150000"/>
              </a:lnSpc>
              <a:buFont typeface="Wingdings" panose="05000000000000000000" pitchFamily="2" charset="2"/>
              <a:buChar char="q"/>
            </a:pPr>
            <a:r>
              <a:rPr lang="en-IN" sz="1800" dirty="0">
                <a:solidFill>
                  <a:schemeClr val="dk1"/>
                </a:solidFill>
                <a:latin typeface="Gill Sans"/>
              </a:rPr>
              <a:t>Relaxation in payment of re-submission fees given till September  15, 2022 to facilitate Registration of PIBOs/PWPs whose application was in “Not approved” category</a:t>
            </a:r>
          </a:p>
          <a:p>
            <a:pPr marL="285750" indent="-285750" algn="just">
              <a:lnSpc>
                <a:spcPct val="150000"/>
              </a:lnSpc>
              <a:buFont typeface="Wingdings" panose="05000000000000000000" pitchFamily="2" charset="2"/>
              <a:buChar char="q"/>
            </a:pPr>
            <a:r>
              <a:rPr lang="en-IN" sz="1800" dirty="0">
                <a:solidFill>
                  <a:schemeClr val="dk1"/>
                </a:solidFill>
                <a:latin typeface="Gill Sans"/>
              </a:rPr>
              <a:t>Late fee mechanism to become operational after update</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kumimoji="0" lang="en-US" altLang="en-US" sz="2800" b="1" i="0" u="none" strike="noStrike" cap="none" normalizeH="0" baseline="0" dirty="0">
              <a:ln>
                <a:noFill/>
              </a:ln>
              <a:effectLst/>
              <a:cs typeface="Arial" panose="020B0604020202020204" pitchFamily="34" charset="0"/>
            </a:endParaRPr>
          </a:p>
        </p:txBody>
      </p:sp>
      <p:sp>
        <p:nvSpPr>
          <p:cNvPr id="7" name="TextBox 6"/>
          <p:cNvSpPr txBox="1"/>
          <p:nvPr/>
        </p:nvSpPr>
        <p:spPr>
          <a:xfrm>
            <a:off x="900752" y="600501"/>
            <a:ext cx="9826388" cy="461665"/>
          </a:xfrm>
          <a:prstGeom prst="rect">
            <a:avLst/>
          </a:prstGeom>
          <a:solidFill>
            <a:schemeClr val="accent2">
              <a:lumMod val="50000"/>
            </a:schemeClr>
          </a:solidFill>
        </p:spPr>
        <p:txBody>
          <a:bodyPr wrap="square" rtlCol="0">
            <a:spAutoFit/>
          </a:bodyPr>
          <a:lstStyle/>
          <a:p>
            <a:pPr lvl="0" algn="just" eaLnBrk="0" fontAlgn="base" hangingPunct="0">
              <a:spcBef>
                <a:spcPct val="0"/>
              </a:spcBef>
              <a:spcAft>
                <a:spcPct val="0"/>
              </a:spcAft>
            </a:pPr>
            <a:r>
              <a:rPr lang="en-US" altLang="en-US" sz="2400" dirty="0">
                <a:solidFill>
                  <a:schemeClr val="bg1"/>
                </a:solidFill>
                <a:latin typeface="Gill Sans"/>
                <a:ea typeface="+mn-ea"/>
              </a:rPr>
              <a:t>Application Fees &amp; Annual Processing Charges</a:t>
            </a:r>
          </a:p>
        </p:txBody>
      </p:sp>
    </p:spTree>
    <p:extLst>
      <p:ext uri="{BB962C8B-B14F-4D97-AF65-F5344CB8AC3E}">
        <p14:creationId xmlns:p14="http://schemas.microsoft.com/office/powerpoint/2010/main" val="136844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07" name="Google Shape;107;p16" descr="A screenshot of a computer&#10;&#10;Description automatically generated"/>
          <p:cNvPicPr preferRelativeResize="0">
            <a:picLocks noGrp="1"/>
          </p:cNvPicPr>
          <p:nvPr>
            <p:ph type="body" idx="1"/>
          </p:nvPr>
        </p:nvPicPr>
        <p:blipFill rotWithShape="1">
          <a:blip r:embed="rId3">
            <a:alphaModFix/>
          </a:blip>
          <a:srcRect t="14705"/>
          <a:stretch/>
        </p:blipFill>
        <p:spPr>
          <a:xfrm>
            <a:off x="3727539" y="2291138"/>
            <a:ext cx="7883269" cy="3607853"/>
          </a:xfrm>
          <a:prstGeom prst="rect">
            <a:avLst/>
          </a:prstGeom>
          <a:noFill/>
          <a:ln>
            <a:noFill/>
          </a:ln>
        </p:spPr>
      </p:pic>
      <p:sp>
        <p:nvSpPr>
          <p:cNvPr id="108" name="Google Shape;108;p16"/>
          <p:cNvSpPr txBox="1"/>
          <p:nvPr/>
        </p:nvSpPr>
        <p:spPr>
          <a:xfrm>
            <a:off x="914400" y="2395268"/>
            <a:ext cx="2743200"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Part wise information is required to be entered.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A</a:t>
            </a:r>
            <a:r>
              <a:rPr lang="en-US" sz="1800" b="0" i="0" u="none" strike="noStrike" cap="none">
                <a:solidFill>
                  <a:schemeClr val="dk1"/>
                </a:solidFill>
                <a:latin typeface="Gill Sans"/>
                <a:ea typeface="Gill Sans"/>
                <a:cs typeface="Gill Sans"/>
                <a:sym typeface="Gill Sans"/>
              </a:rPr>
              <a:t>: General Information for Producer.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a:t>
            </a:r>
            <a:r>
              <a:rPr lang="en-US" sz="1800" b="0" i="0" u="none" strike="noStrike" cap="none">
                <a:solidFill>
                  <a:schemeClr val="dk1"/>
                </a:solidFill>
                <a:latin typeface="Gill Sans"/>
                <a:ea typeface="Gill Sans"/>
                <a:cs typeface="Gill Sans"/>
                <a:sym typeface="Gill Sans"/>
              </a:rPr>
              <a:t>: All mandatory fields marked in red asterisk are to be filled in so that you can move forward. Make sure to save the section at each stage so that you do not lose any data. </a:t>
            </a: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28" name="Google Shape;128;p19" descr="Graphical user interface, text, application, email&#10;&#10;Description automatically generated"/>
          <p:cNvPicPr preferRelativeResize="0">
            <a:picLocks noGrp="1"/>
          </p:cNvPicPr>
          <p:nvPr>
            <p:ph type="body" idx="1"/>
          </p:nvPr>
        </p:nvPicPr>
        <p:blipFill rotWithShape="1">
          <a:blip r:embed="rId3">
            <a:alphaModFix/>
          </a:blip>
          <a:srcRect t="15755"/>
          <a:stretch/>
        </p:blipFill>
        <p:spPr>
          <a:xfrm>
            <a:off x="3542302" y="2183471"/>
            <a:ext cx="8227937" cy="3719245"/>
          </a:xfrm>
          <a:prstGeom prst="rect">
            <a:avLst/>
          </a:prstGeom>
          <a:noFill/>
          <a:ln>
            <a:noFill/>
          </a:ln>
        </p:spPr>
      </p:pic>
      <p:sp>
        <p:nvSpPr>
          <p:cNvPr id="129" name="Google Shape;129;p19"/>
          <p:cNvSpPr txBox="1"/>
          <p:nvPr/>
        </p:nvSpPr>
        <p:spPr>
          <a:xfrm>
            <a:off x="421761" y="2057935"/>
            <a:ext cx="3092001"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A - 1(c): </a:t>
            </a:r>
            <a:r>
              <a:rPr lang="en-US" sz="1800" b="0" i="0" u="none" strike="noStrike" cap="none">
                <a:solidFill>
                  <a:schemeClr val="dk1"/>
                </a:solidFill>
                <a:latin typeface="Gill Sans"/>
                <a:ea typeface="Gill Sans"/>
                <a:cs typeface="Gill Sans"/>
                <a:sym typeface="Gill Sans"/>
              </a:rPr>
              <a:t>Please note that ​if you are </a:t>
            </a:r>
            <a:r>
              <a:rPr lang="en-US" sz="1800" b="1" i="0" u="none" strike="noStrike" cap="none">
                <a:solidFill>
                  <a:schemeClr val="dk1"/>
                </a:solidFill>
                <a:latin typeface="Gill Sans"/>
                <a:ea typeface="Gill Sans"/>
                <a:cs typeface="Gill Sans"/>
                <a:sym typeface="Gill Sans"/>
              </a:rPr>
              <a:t>operating (having manufacturing/production units</a:t>
            </a:r>
            <a:r>
              <a:rPr lang="en-US" sz="1800" b="0" i="0" u="none" strike="noStrike" cap="none">
                <a:solidFill>
                  <a:schemeClr val="dk1"/>
                </a:solidFill>
                <a:latin typeface="Gill Sans"/>
                <a:ea typeface="Gill Sans"/>
                <a:cs typeface="Gill Sans"/>
                <a:sym typeface="Gill Sans"/>
              </a:rPr>
              <a:t>) in one state application will be processed by the respective SPCBs. </a:t>
            </a:r>
            <a:r>
              <a:rPr lang="en-US" sz="1800" b="1" i="0" u="none" strike="noStrike" cap="none">
                <a:solidFill>
                  <a:schemeClr val="dk1"/>
                </a:solidFill>
                <a:latin typeface="Gill Sans"/>
                <a:ea typeface="Gill Sans"/>
                <a:cs typeface="Gill Sans"/>
                <a:sym typeface="Gill Sans"/>
              </a:rPr>
              <a:t>If you are operating in 2 states</a:t>
            </a:r>
            <a:r>
              <a:rPr lang="en-US" sz="1800" b="0" i="0" u="none" strike="noStrike" cap="none">
                <a:solidFill>
                  <a:schemeClr val="dk1"/>
                </a:solidFill>
                <a:latin typeface="Gill Sans"/>
                <a:ea typeface="Gill Sans"/>
                <a:cs typeface="Gill Sans"/>
                <a:sym typeface="Gill Sans"/>
              </a:rPr>
              <a:t>, it is restricted and should apply for the second state separately. </a:t>
            </a:r>
            <a:r>
              <a:rPr lang="en-US" sz="1800" b="1" i="0" u="none" strike="noStrike" cap="none">
                <a:solidFill>
                  <a:schemeClr val="dk1"/>
                </a:solidFill>
                <a:latin typeface="Gill Sans"/>
                <a:ea typeface="Gill Sans"/>
                <a:cs typeface="Gill Sans"/>
                <a:sym typeface="Gill Sans"/>
              </a:rPr>
              <a:t>If you are operating in 3 or more</a:t>
            </a:r>
            <a:r>
              <a:rPr lang="en-US" sz="1800" b="0" i="0" u="none" strike="noStrike" cap="none">
                <a:solidFill>
                  <a:schemeClr val="dk1"/>
                </a:solidFill>
                <a:latin typeface="Gill Sans"/>
                <a:ea typeface="Gill Sans"/>
                <a:cs typeface="Gill Sans"/>
                <a:sym typeface="Gill Sans"/>
              </a:rPr>
              <a:t> states in the country, then the application will be processed by the CPCB.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21" name="Google Shape;121;p18" descr="A screenshot of a computer&#10;&#10;Description automatically generated"/>
          <p:cNvPicPr preferRelativeResize="0">
            <a:picLocks noGrp="1"/>
          </p:cNvPicPr>
          <p:nvPr>
            <p:ph type="body" idx="1"/>
          </p:nvPr>
        </p:nvPicPr>
        <p:blipFill rotWithShape="1">
          <a:blip r:embed="rId3">
            <a:alphaModFix/>
          </a:blip>
          <a:srcRect t="15509"/>
          <a:stretch/>
        </p:blipFill>
        <p:spPr>
          <a:xfrm>
            <a:off x="3746686" y="2395268"/>
            <a:ext cx="7864122" cy="3565132"/>
          </a:xfrm>
          <a:prstGeom prst="rect">
            <a:avLst/>
          </a:prstGeom>
          <a:noFill/>
          <a:ln>
            <a:noFill/>
          </a:ln>
        </p:spPr>
      </p:pic>
      <p:sp>
        <p:nvSpPr>
          <p:cNvPr id="122" name="Google Shape;122;p18"/>
          <p:cNvSpPr txBox="1"/>
          <p:nvPr/>
        </p:nvSpPr>
        <p:spPr>
          <a:xfrm>
            <a:off x="914400" y="2395268"/>
            <a:ext cx="2743200"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Part A</a:t>
            </a:r>
            <a:r>
              <a:rPr lang="en-US" sz="1800" b="0" i="0" u="none" strike="noStrike" cap="none">
                <a:solidFill>
                  <a:schemeClr val="dk1"/>
                </a:solidFill>
                <a:latin typeface="Gill Sans"/>
                <a:ea typeface="Gill Sans"/>
                <a:cs typeface="Gill Sans"/>
                <a:sym typeface="Gill Sans"/>
              </a:rPr>
              <a:t>: General Information for Producer.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Note</a:t>
            </a:r>
            <a:r>
              <a:rPr lang="en-US" sz="1800" b="0" i="0" u="none" strike="noStrike" cap="none">
                <a:solidFill>
                  <a:schemeClr val="dk1"/>
                </a:solidFill>
                <a:latin typeface="Gill Sans"/>
                <a:ea typeface="Gill Sans"/>
                <a:cs typeface="Gill Sans"/>
                <a:sym typeface="Gill Sans"/>
              </a:rPr>
              <a:t>: All mandatory fields marked in red asterisk are to be filled in so that you can move forward. Make sure to save the section at each stage so that you do not lose any data. </a:t>
            </a: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GENERAL DETAILS:1(C) NO. OF STATES/UT IN WHICH THE ENTITY IS OPERATIONAL</a:t>
            </a:r>
            <a:endParaRPr/>
          </a:p>
        </p:txBody>
      </p:sp>
      <p:sp>
        <p:nvSpPr>
          <p:cNvPr id="135" name="Google Shape;135;p20"/>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dirty="0"/>
              <a:t>BO/Importer: Select states in which marketing products </a:t>
            </a:r>
            <a:endParaRPr dirty="0"/>
          </a:p>
          <a:p>
            <a:pPr marL="306000" lvl="0" indent="-306000" algn="l" rtl="0">
              <a:lnSpc>
                <a:spcPct val="100000"/>
              </a:lnSpc>
              <a:spcBef>
                <a:spcPts val="960"/>
              </a:spcBef>
              <a:spcAft>
                <a:spcPts val="0"/>
              </a:spcAft>
              <a:buSzPts val="1656"/>
              <a:buChar char="◼"/>
            </a:pPr>
            <a:r>
              <a:rPr lang="en-US" dirty="0"/>
              <a:t>Producer : States in which it is having production units</a:t>
            </a:r>
            <a:endParaRPr dirty="0"/>
          </a:p>
          <a:p>
            <a:pPr marL="306000" lvl="0" indent="-306000" algn="l" rtl="0">
              <a:lnSpc>
                <a:spcPct val="100000"/>
              </a:lnSpc>
              <a:spcBef>
                <a:spcPts val="960"/>
              </a:spcBef>
              <a:spcAft>
                <a:spcPts val="0"/>
              </a:spcAft>
              <a:buSzPts val="1656"/>
              <a:buChar char="◼"/>
            </a:pPr>
            <a:r>
              <a:rPr lang="en-US" dirty="0"/>
              <a:t>One State : Application is forwarded to the concerned State/UT </a:t>
            </a:r>
            <a:endParaRPr dirty="0"/>
          </a:p>
          <a:p>
            <a:pPr marL="306000" lvl="0" indent="-306000" algn="l" rtl="0">
              <a:lnSpc>
                <a:spcPct val="100000"/>
              </a:lnSpc>
              <a:spcBef>
                <a:spcPts val="960"/>
              </a:spcBef>
              <a:spcAft>
                <a:spcPts val="0"/>
              </a:spcAft>
              <a:buSzPts val="1656"/>
              <a:buChar char="◼"/>
            </a:pPr>
            <a:r>
              <a:rPr lang="en-US" dirty="0"/>
              <a:t>Two State: Application for first State /UT to be filed</a:t>
            </a:r>
            <a:endParaRPr dirty="0"/>
          </a:p>
          <a:p>
            <a:pPr marL="306000" lvl="0" indent="-306000" algn="l" rtl="0">
              <a:lnSpc>
                <a:spcPct val="100000"/>
              </a:lnSpc>
              <a:spcBef>
                <a:spcPts val="960"/>
              </a:spcBef>
              <a:spcAft>
                <a:spcPts val="0"/>
              </a:spcAft>
              <a:buSzPts val="1656"/>
              <a:buChar char="◼"/>
            </a:pPr>
            <a:r>
              <a:rPr lang="en-US" dirty="0"/>
              <a:t>Application for 2nd State/UT To be filed separately ( no fees required for 2nd Application )</a:t>
            </a:r>
            <a:endParaRPr dirty="0"/>
          </a:p>
          <a:p>
            <a:pPr marL="306000" lvl="0" indent="-306000" algn="l" rtl="0">
              <a:lnSpc>
                <a:spcPct val="100000"/>
              </a:lnSpc>
              <a:spcBef>
                <a:spcPts val="960"/>
              </a:spcBef>
              <a:spcAft>
                <a:spcPts val="0"/>
              </a:spcAft>
              <a:buSzPts val="1656"/>
              <a:buChar char="◼"/>
            </a:pPr>
            <a:r>
              <a:rPr lang="en-US" dirty="0"/>
              <a:t>Application will get forwarded to the concerned States for 1/2 States</a:t>
            </a:r>
            <a:endParaRPr dirty="0"/>
          </a:p>
          <a:p>
            <a:pPr marL="306000" lvl="0" indent="-306000" algn="l" rtl="0">
              <a:lnSpc>
                <a:spcPct val="100000"/>
              </a:lnSpc>
              <a:spcBef>
                <a:spcPts val="960"/>
              </a:spcBef>
              <a:spcAft>
                <a:spcPts val="0"/>
              </a:spcAft>
              <a:buSzPts val="1656"/>
              <a:buChar char="◼"/>
            </a:pPr>
            <a:r>
              <a:rPr lang="en-US" dirty="0"/>
              <a:t>For more than two States – Application shall be processed with CPCB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PART A: GENERAL DETAILS </a:t>
            </a:r>
            <a:endParaRPr/>
          </a:p>
        </p:txBody>
      </p:sp>
      <p:sp>
        <p:nvSpPr>
          <p:cNvPr id="141" name="Google Shape;141;p21"/>
          <p:cNvSpPr txBox="1">
            <a:spLocks noGrp="1"/>
          </p:cNvSpPr>
          <p:nvPr>
            <p:ph type="body" idx="1"/>
          </p:nvPr>
        </p:nvSpPr>
        <p:spPr>
          <a:xfrm>
            <a:off x="581192" y="2180496"/>
            <a:ext cx="11029615" cy="3975348"/>
          </a:xfrm>
          <a:prstGeom prst="rect">
            <a:avLst/>
          </a:prstGeom>
          <a:noFill/>
          <a:ln>
            <a:noFill/>
          </a:ln>
        </p:spPr>
        <p:txBody>
          <a:bodyPr spcFirstLastPara="1" wrap="square" lIns="91425" tIns="45700" rIns="91425" bIns="45700" anchor="ctr" anchorCtr="0">
            <a:normAutofit lnSpcReduction="10000"/>
          </a:bodyPr>
          <a:lstStyle/>
          <a:p>
            <a:pPr marL="306000" lvl="0" indent="-306000" algn="l" rtl="0">
              <a:lnSpc>
                <a:spcPct val="100000"/>
              </a:lnSpc>
              <a:spcBef>
                <a:spcPts val="0"/>
              </a:spcBef>
              <a:spcAft>
                <a:spcPts val="0"/>
              </a:spcAft>
              <a:buSzPct val="91999"/>
              <a:buChar char="◼"/>
            </a:pPr>
            <a:r>
              <a:rPr lang="en-US"/>
              <a:t>Registration Status: Fresh /Renewal to be correctly filled in </a:t>
            </a:r>
            <a:endParaRPr/>
          </a:p>
          <a:p>
            <a:pPr marL="306000" lvl="0" indent="-306000" algn="l" rtl="0">
              <a:lnSpc>
                <a:spcPct val="100000"/>
              </a:lnSpc>
              <a:spcBef>
                <a:spcPts val="933"/>
              </a:spcBef>
              <a:spcAft>
                <a:spcPts val="0"/>
              </a:spcAft>
              <a:buSzPct val="91999"/>
              <a:buChar char="◼"/>
            </a:pPr>
            <a:r>
              <a:rPr lang="en-US"/>
              <a:t>Date of issue, validity date, registration no. &amp; Certificate to be provided</a:t>
            </a:r>
            <a:endParaRPr/>
          </a:p>
          <a:p>
            <a:pPr marL="306000" lvl="0" indent="-306000" algn="l" rtl="0">
              <a:lnSpc>
                <a:spcPct val="100000"/>
              </a:lnSpc>
              <a:spcBef>
                <a:spcPts val="933"/>
              </a:spcBef>
              <a:spcAft>
                <a:spcPts val="0"/>
              </a:spcAft>
              <a:buSzPct val="91999"/>
              <a:buChar char="◼"/>
            </a:pPr>
            <a:r>
              <a:rPr lang="en-US"/>
              <a:t>Cases due for renewal should not file application as fresh</a:t>
            </a:r>
            <a:endParaRPr/>
          </a:p>
          <a:p>
            <a:pPr marL="306000" lvl="0" indent="-306000" algn="l" rtl="0">
              <a:lnSpc>
                <a:spcPct val="100000"/>
              </a:lnSpc>
              <a:spcBef>
                <a:spcPts val="933"/>
              </a:spcBef>
              <a:spcAft>
                <a:spcPts val="0"/>
              </a:spcAft>
              <a:buSzPct val="91999"/>
              <a:buChar char="◼"/>
            </a:pPr>
            <a:r>
              <a:rPr lang="en-US"/>
              <a:t>DIC Certificate to be submitted by entities having Production facility</a:t>
            </a:r>
            <a:endParaRPr/>
          </a:p>
          <a:p>
            <a:pPr marL="306000" lvl="0" indent="-306000" algn="l" rtl="0">
              <a:lnSpc>
                <a:spcPct val="100000"/>
              </a:lnSpc>
              <a:spcBef>
                <a:spcPts val="933"/>
              </a:spcBef>
              <a:spcAft>
                <a:spcPts val="0"/>
              </a:spcAft>
              <a:buSzPct val="91999"/>
              <a:buChar char="◼"/>
            </a:pPr>
            <a:r>
              <a:rPr lang="en-US"/>
              <a:t>Plastic consumption / Waste Generation &gt;Zero ,  if year of commencement is &lt; 1 year</a:t>
            </a:r>
            <a:endParaRPr/>
          </a:p>
          <a:p>
            <a:pPr marL="306000" lvl="0" indent="-306000" algn="l" rtl="0">
              <a:lnSpc>
                <a:spcPct val="100000"/>
              </a:lnSpc>
              <a:spcBef>
                <a:spcPts val="933"/>
              </a:spcBef>
              <a:spcAft>
                <a:spcPts val="0"/>
              </a:spcAft>
              <a:buSzPct val="91999"/>
              <a:buChar char="◼"/>
            </a:pPr>
            <a:r>
              <a:rPr lang="en-US"/>
              <a:t>Consumption of Plastic in packaging only to be included (5c) </a:t>
            </a:r>
            <a:endParaRPr/>
          </a:p>
          <a:p>
            <a:pPr marL="306000" lvl="0" indent="-306000" algn="l" rtl="0">
              <a:lnSpc>
                <a:spcPct val="100000"/>
              </a:lnSpc>
              <a:spcBef>
                <a:spcPts val="933"/>
              </a:spcBef>
              <a:spcAft>
                <a:spcPts val="0"/>
              </a:spcAft>
              <a:buSzPct val="91999"/>
              <a:buChar char="◼"/>
            </a:pPr>
            <a:r>
              <a:rPr lang="en-US"/>
              <a:t>Plastic consumed in manufacture of commodities not to be included (5c)</a:t>
            </a:r>
            <a:endParaRPr/>
          </a:p>
          <a:p>
            <a:pPr marL="306000" lvl="0" indent="-306000" algn="l" rtl="0">
              <a:lnSpc>
                <a:spcPct val="100000"/>
              </a:lnSpc>
              <a:spcBef>
                <a:spcPts val="933"/>
              </a:spcBef>
              <a:spcAft>
                <a:spcPts val="0"/>
              </a:spcAft>
              <a:buSzPct val="91999"/>
              <a:buChar char="◼"/>
            </a:pPr>
            <a:r>
              <a:rPr lang="en-US"/>
              <a:t>Raw material /Product / process steps to be clearly indicated in PFD( Producers)</a:t>
            </a:r>
            <a:endParaRPr/>
          </a:p>
          <a:p>
            <a:pPr marL="306000" lvl="0" indent="-306000" algn="l" rtl="0">
              <a:lnSpc>
                <a:spcPct val="100000"/>
              </a:lnSpc>
              <a:spcBef>
                <a:spcPts val="933"/>
              </a:spcBef>
              <a:spcAft>
                <a:spcPts val="0"/>
              </a:spcAft>
              <a:buSzPct val="91999"/>
              <a:buChar char="◼"/>
            </a:pPr>
            <a:r>
              <a:rPr lang="en-US"/>
              <a:t>5d.  Confirmation that SUP products/Carry bags ( &gt;75 micron )/ Sheets( &gt; 50 micron); Nonwoven bags &gt; 60 GSM  are not being manufactured/Sold</a:t>
            </a:r>
            <a:endParaRPr/>
          </a:p>
          <a:p>
            <a:pPr marL="306000" lvl="0" indent="-306000" algn="l" rtl="0">
              <a:lnSpc>
                <a:spcPct val="100000"/>
              </a:lnSpc>
              <a:spcBef>
                <a:spcPts val="933"/>
              </a:spcBef>
              <a:spcAft>
                <a:spcPts val="0"/>
              </a:spcAft>
              <a:buSzPct val="91999"/>
              <a:buChar char="◼"/>
            </a:pPr>
            <a:r>
              <a:rPr lang="en-US"/>
              <a:t>5e: Process flow Diagram (for producers only)</a:t>
            </a:r>
            <a:endParaRPr/>
          </a:p>
          <a:p>
            <a:pPr marL="306000" lvl="0" indent="-208729" algn="l" rtl="0">
              <a:lnSpc>
                <a:spcPct val="100000"/>
              </a:lnSpc>
              <a:spcBef>
                <a:spcPts val="933"/>
              </a:spcBef>
              <a:spcAft>
                <a:spcPts val="0"/>
              </a:spcAft>
              <a:buSzPct val="91999"/>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47" name="Google Shape;147;p22" descr="Graphical user interface, text, application, email&#10;&#10;Description automatically generated"/>
          <p:cNvPicPr preferRelativeResize="0">
            <a:picLocks noGrp="1"/>
          </p:cNvPicPr>
          <p:nvPr>
            <p:ph type="body" idx="1"/>
          </p:nvPr>
        </p:nvPicPr>
        <p:blipFill rotWithShape="1">
          <a:blip r:embed="rId3">
            <a:alphaModFix/>
          </a:blip>
          <a:srcRect t="15670"/>
          <a:stretch/>
        </p:blipFill>
        <p:spPr>
          <a:xfrm>
            <a:off x="3633445" y="2352782"/>
            <a:ext cx="7905444" cy="3577031"/>
          </a:xfrm>
          <a:prstGeom prst="rect">
            <a:avLst/>
          </a:prstGeom>
          <a:noFill/>
          <a:ln>
            <a:noFill/>
          </a:ln>
        </p:spPr>
      </p:pic>
      <p:sp>
        <p:nvSpPr>
          <p:cNvPr id="148" name="Google Shape;148;p22"/>
          <p:cNvSpPr txBox="1"/>
          <p:nvPr/>
        </p:nvSpPr>
        <p:spPr>
          <a:xfrm>
            <a:off x="801907" y="2556722"/>
            <a:ext cx="259783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Details about production capacity, facility and type &amp; quantity of products produced/marketed to be provided.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Representative picture can be provided in 5(b) highlighting few of the products.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PRODUCER</a:t>
            </a:r>
            <a:endParaRPr/>
          </a:p>
        </p:txBody>
      </p:sp>
      <p:pic>
        <p:nvPicPr>
          <p:cNvPr id="155" name="Google Shape;155;p23" descr="Graphical user interface, text, application&#10;&#10;Description automatically generated"/>
          <p:cNvPicPr preferRelativeResize="0">
            <a:picLocks noGrp="1"/>
          </p:cNvPicPr>
          <p:nvPr>
            <p:ph type="body" idx="1"/>
          </p:nvPr>
        </p:nvPicPr>
        <p:blipFill rotWithShape="1">
          <a:blip r:embed="rId3">
            <a:alphaModFix/>
          </a:blip>
          <a:srcRect t="14090"/>
          <a:stretch/>
        </p:blipFill>
        <p:spPr>
          <a:xfrm>
            <a:off x="3497760" y="2291540"/>
            <a:ext cx="8113048" cy="3739793"/>
          </a:xfrm>
          <a:prstGeom prst="rect">
            <a:avLst/>
          </a:prstGeom>
          <a:noFill/>
          <a:ln>
            <a:noFill/>
          </a:ln>
        </p:spPr>
      </p:pic>
      <p:sp>
        <p:nvSpPr>
          <p:cNvPr id="156" name="Google Shape;156;p23"/>
          <p:cNvSpPr txBox="1"/>
          <p:nvPr/>
        </p:nvSpPr>
        <p:spPr>
          <a:xfrm>
            <a:off x="577766" y="2061015"/>
            <a:ext cx="2689416"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a:ea typeface="Gill Sans"/>
                <a:cs typeface="Gill Sans"/>
                <a:sym typeface="Gill Sans"/>
              </a:rPr>
              <a:t>Total plastic consumed (used for production) year wise should be provided based on its categories in the last two financial years.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a:ea typeface="Gill Sans"/>
                <a:cs typeface="Gill Sans"/>
                <a:sym typeface="Gill Sans"/>
              </a:rPr>
              <a:t>Process flow diagram involving the components and operations at the unit should be uploaded.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a:ea typeface="Gill Sans"/>
                <a:cs typeface="Gill Sans"/>
                <a:sym typeface="Gill Sans"/>
              </a:rPr>
              <a:t>Single Use Plastic (SUP) compliance should be ensured and stated in 5(e)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eme1">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1590</Words>
  <Application>Microsoft Office PowerPoint</Application>
  <PresentationFormat>Widescreen</PresentationFormat>
  <Paragraphs>148</Paragraphs>
  <Slides>26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Noto Sans Symbols</vt:lpstr>
      <vt:lpstr>Gill Sans</vt:lpstr>
      <vt:lpstr>Wingdings</vt:lpstr>
      <vt:lpstr>Theme1</vt:lpstr>
      <vt:lpstr>APPLICATION FORM FORMAT </vt:lpstr>
      <vt:lpstr>PowerPoint Presentation</vt:lpstr>
      <vt:lpstr>PRODUCER</vt:lpstr>
      <vt:lpstr>PRODUCER</vt:lpstr>
      <vt:lpstr>PRODUCER</vt:lpstr>
      <vt:lpstr>GENERAL DETAILS:1(C) NO. OF STATES/UT IN WHICH THE ENTITY IS OPERATIONAL</vt:lpstr>
      <vt:lpstr>PART A: GENERAL DETAILS </vt:lpstr>
      <vt:lpstr>PRODUCER</vt:lpstr>
      <vt:lpstr>PRODUCER</vt:lpstr>
      <vt:lpstr>PART B: EMISSIONS AND EFFLUENT RELATED DETAILS</vt:lpstr>
      <vt:lpstr>PRODUCER</vt:lpstr>
      <vt:lpstr>PART C: PROCUREMENT/ SALES/ WASTE GENERATION</vt:lpstr>
      <vt:lpstr>PRODUCER</vt:lpstr>
      <vt:lpstr>PRODUCER</vt:lpstr>
      <vt:lpstr>Section: 8 B</vt:lpstr>
      <vt:lpstr>Section: 8 C</vt:lpstr>
      <vt:lpstr>PRODUCER</vt:lpstr>
      <vt:lpstr>PRODUCER</vt:lpstr>
      <vt:lpstr>PRODUCER</vt:lpstr>
      <vt:lpstr>PRODUCER</vt:lpstr>
      <vt:lpstr>PRODUCER</vt:lpstr>
      <vt:lpstr>IMPORTERS</vt:lpstr>
      <vt:lpstr>BRAND OWNERS</vt:lpstr>
      <vt:lpstr>PRODUCER</vt:lpstr>
      <vt:lpstr>PRODUCER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FORM FORMAT </dc:title>
  <dc:creator>Vrinda Negi</dc:creator>
  <cp:lastModifiedBy>Yadav, Ankur GIZ IN</cp:lastModifiedBy>
  <cp:revision>1</cp:revision>
  <dcterms:created xsi:type="dcterms:W3CDTF">2022-07-28T09:29:45Z</dcterms:created>
  <dcterms:modified xsi:type="dcterms:W3CDTF">2022-09-26T13:10:49Z</dcterms:modified>
</cp:coreProperties>
</file>